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47" r:id="rId2"/>
    <p:sldId id="484" r:id="rId3"/>
    <p:sldId id="264" r:id="rId4"/>
    <p:sldId id="265" r:id="rId5"/>
    <p:sldId id="266" r:id="rId6"/>
    <p:sldId id="267" r:id="rId7"/>
    <p:sldId id="268" r:id="rId8"/>
    <p:sldId id="269" r:id="rId9"/>
    <p:sldId id="6549" r:id="rId10"/>
    <p:sldId id="663" r:id="rId11"/>
    <p:sldId id="348" r:id="rId12"/>
    <p:sldId id="274" r:id="rId13"/>
    <p:sldId id="6575" r:id="rId14"/>
    <p:sldId id="275" r:id="rId15"/>
    <p:sldId id="678" r:id="rId16"/>
    <p:sldId id="677" r:id="rId17"/>
    <p:sldId id="664" r:id="rId18"/>
    <p:sldId id="278" r:id="rId19"/>
    <p:sldId id="279" r:id="rId20"/>
    <p:sldId id="650" r:id="rId21"/>
    <p:sldId id="281" r:id="rId22"/>
    <p:sldId id="280" r:id="rId23"/>
    <p:sldId id="403" r:id="rId24"/>
    <p:sldId id="342" r:id="rId25"/>
    <p:sldId id="344" r:id="rId26"/>
    <p:sldId id="345" r:id="rId27"/>
    <p:sldId id="353" r:id="rId28"/>
    <p:sldId id="354" r:id="rId29"/>
    <p:sldId id="6547" r:id="rId30"/>
    <p:sldId id="368" r:id="rId31"/>
    <p:sldId id="356" r:id="rId32"/>
    <p:sldId id="339" r:id="rId33"/>
    <p:sldId id="340" r:id="rId34"/>
    <p:sldId id="294" r:id="rId35"/>
    <p:sldId id="367" r:id="rId36"/>
    <p:sldId id="336" r:id="rId37"/>
    <p:sldId id="296" r:id="rId38"/>
    <p:sldId id="297" r:id="rId39"/>
    <p:sldId id="648" r:id="rId40"/>
    <p:sldId id="649" r:id="rId41"/>
    <p:sldId id="6548" r:id="rId42"/>
    <p:sldId id="304" r:id="rId43"/>
    <p:sldId id="305" r:id="rId44"/>
    <p:sldId id="656" r:id="rId45"/>
    <p:sldId id="337" r:id="rId46"/>
    <p:sldId id="6576" r:id="rId47"/>
    <p:sldId id="6577" r:id="rId48"/>
    <p:sldId id="405" r:id="rId49"/>
    <p:sldId id="313" r:id="rId50"/>
    <p:sldId id="490" r:id="rId51"/>
    <p:sldId id="397" r:id="rId52"/>
    <p:sldId id="398" r:id="rId53"/>
    <p:sldId id="6578" r:id="rId54"/>
    <p:sldId id="491" r:id="rId55"/>
    <p:sldId id="370" r:id="rId56"/>
    <p:sldId id="371" r:id="rId57"/>
    <p:sldId id="372" r:id="rId58"/>
    <p:sldId id="494" r:id="rId59"/>
    <p:sldId id="376" r:id="rId60"/>
    <p:sldId id="496" r:id="rId61"/>
    <p:sldId id="323" r:id="rId62"/>
    <p:sldId id="324" r:id="rId63"/>
  </p:sldIdLst>
  <p:sldSz cx="9144000" cy="5143500" type="screen16x9"/>
  <p:notesSz cx="6858000" cy="9144000"/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2" userDrawn="1">
          <p15:clr>
            <a:srgbClr val="A4A3A4"/>
          </p15:clr>
        </p15:guide>
        <p15:guide id="2" pos="2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云轩" initials="刘云轩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1F73"/>
    <a:srgbClr val="FFBA00"/>
    <a:srgbClr val="11AA0F"/>
    <a:srgbClr val="FFE699"/>
    <a:srgbClr val="007452"/>
    <a:srgbClr val="017277"/>
    <a:srgbClr val="00833C"/>
    <a:srgbClr val="75BD1C"/>
    <a:srgbClr val="658D1B"/>
    <a:srgbClr val="6C1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5" autoAdjust="0"/>
    <p:restoredTop sz="94658"/>
  </p:normalViewPr>
  <p:slideViewPr>
    <p:cSldViewPr snapToGrid="0" snapToObjects="1" showGuides="1">
      <p:cViewPr varScale="1">
        <p:scale>
          <a:sx n="74" d="100"/>
          <a:sy n="74" d="100"/>
        </p:scale>
        <p:origin x="43" y="163"/>
      </p:cViewPr>
      <p:guideLst>
        <p:guide orient="horz" pos="1582"/>
        <p:guide pos="29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11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21F79-205E-4C98-ACD3-1F75E41752C3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905D6-B4A9-4480-81F4-36E5286EB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25285-7A4A-4D9E-B2A7-61A27E12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E02E6F-09C1-3F74-7097-BECE6E764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2139E-EDF1-E79D-A8E9-22239C70881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1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52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GIF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2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GIF"/><Relationship Id="rId7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552"/>
            <a:ext cx="1828800" cy="1828800"/>
          </a:xfrm>
          <a:prstGeom prst="rect">
            <a:avLst/>
          </a:prstGeom>
        </p:spPr>
      </p:pic>
      <p:pic>
        <p:nvPicPr>
          <p:cNvPr id="9" name="Picture 8" descr="A group of people sitting in a room&#10;&#10;Description automatically generated with medium confidence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7557" y="652552"/>
            <a:ext cx="1828800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5114" y="652552"/>
            <a:ext cx="1828800" cy="1828800"/>
          </a:xfrm>
          <a:prstGeom prst="rect">
            <a:avLst/>
          </a:prstGeom>
        </p:spPr>
      </p:pic>
      <p:pic>
        <p:nvPicPr>
          <p:cNvPr id="17" name="Picture 16" descr="A close-up of a ring&#10;&#10;Description automatically generated with medium confidence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2671" y="652552"/>
            <a:ext cx="1828800" cy="18288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low confidence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229" y="652552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28" y="3995389"/>
            <a:ext cx="1679632" cy="6428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B1F73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3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B1F7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685392" y="465404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0050"/>
            <a:ext cx="7772400" cy="857250"/>
          </a:xfrm>
          <a:noFill/>
          <a:ln w="9525">
            <a:noFill/>
            <a:miter lim="800000"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000" b="1" baseline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73C496-6664-42C4-AF6F-EFA14E869A10}" type="slidenum">
              <a:rPr lang="en-US" altLang="zh-CN"/>
              <a:t>‹#›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1219200" y="4629150"/>
            <a:ext cx="31242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33400" y="4629150"/>
            <a:ext cx="6858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F7BB2550-B1B0-4EED-BEBD-07AB1235616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234440"/>
            <a:ext cx="8326438" cy="3291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444501" y="4767263"/>
            <a:ext cx="358775" cy="273844"/>
          </a:xfrm>
        </p:spPr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DABB1CCE-6577-4824-883E-0DF3298C00DE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865188" y="4767263"/>
            <a:ext cx="1643062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>
                <a:latin typeface="Verdana" panose="020B0604030504040204" pitchFamily="34" charset="0"/>
              </a:defRPr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F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4" y="0"/>
            <a:ext cx="9154854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772123" y="891468"/>
            <a:ext cx="1151164" cy="115116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7966177" y="454131"/>
            <a:ext cx="749808" cy="749808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572952" y="2174020"/>
            <a:ext cx="1724396" cy="1724396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sp>
        <p:nvSpPr>
          <p:cNvPr id="26" name="TextBox 25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476314" y="-461844"/>
            <a:ext cx="2706624" cy="2706624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30" y="4417941"/>
            <a:ext cx="1151164" cy="440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6772182" y="891468"/>
            <a:ext cx="1151163" cy="11511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16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8" hasCustomPrompt="1"/>
          </p:nvPr>
        </p:nvSpPr>
        <p:spPr>
          <a:xfrm>
            <a:off x="7966191" y="454131"/>
            <a:ext cx="753517" cy="75351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9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9" hasCustomPrompt="1"/>
          </p:nvPr>
        </p:nvSpPr>
        <p:spPr>
          <a:xfrm>
            <a:off x="7572952" y="2177462"/>
            <a:ext cx="1720954" cy="172095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4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-476351" y="-445272"/>
            <a:ext cx="2709874" cy="270987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squito net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54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17449" y="4654043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rgbClr val="0066A1"/>
                </a:solidFill>
                <a:latin typeface="Calibri" panose="020F0502020204030204" charset="0"/>
                <a:cs typeface="Calibri" panose="020F0502020204030204" charset="0"/>
              </a:rPr>
              <a:t>ieee.org</a:t>
            </a:r>
            <a:endParaRPr lang="en-US" sz="1100" b="1" dirty="0">
              <a:solidFill>
                <a:srgbClr val="0066A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7434" y="-7434"/>
            <a:ext cx="9162288" cy="5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-7434" y="4638232"/>
            <a:ext cx="9162288" cy="512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3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B1F73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panose="02070309020205020404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8.xml"/><Relationship Id="rId7" Type="http://schemas.openxmlformats.org/officeDocument/2006/relationships/image" Target="../media/image10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9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hyperlink" Target="https://ieeeauthorcenter.ieee.org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refassist.ieee.org/" TargetMode="External"/><Relationship Id="rId2" Type="http://schemas.openxmlformats.org/officeDocument/2006/relationships/hyperlink" Target="https://ieeeauthor.wpengine.com/create-your-ieee-article/use-authoring-tools-and-ieee-article-templates/ieee-article-templates/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journals.ieeeauthorcenter.ieee.org/create-your-ieee-journal-article/create-the-text-of-your-article/refining-the-use-of-english-in-your-article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ieeeauthorcenter.ieee.org/create-your-ieee-article/use-authoring-tools-and-ieee-article-templates/about-managing-your-data/" TargetMode="External"/><Relationship Id="rId13" Type="http://schemas.openxmlformats.org/officeDocument/2006/relationships/hyperlink" Target="https://ieeeauthor.wpengine.com/publish-with-ieee/publish-original-research/" TargetMode="External"/><Relationship Id="rId3" Type="http://schemas.openxmlformats.org/officeDocument/2006/relationships/hyperlink" Target="http://graphicsqc.ieee.org/" TargetMode="External"/><Relationship Id="rId7" Type="http://schemas.openxmlformats.org/officeDocument/2006/relationships/hyperlink" Target="https://ieeeauthor.wpengine.com/create-your-ieee-article/prepare-supplementary-materials-for-your-article/preparing-multimedia-materials/" TargetMode="External"/><Relationship Id="rId12" Type="http://schemas.openxmlformats.org/officeDocument/2006/relationships/hyperlink" Target="https://ieeeauthor.wpengine.com/create-your-ieee-article/use-authoring-tools-and-ieee-article-templates/about-managing-your-data/" TargetMode="External"/><Relationship Id="rId2" Type="http://schemas.openxmlformats.org/officeDocument/2006/relationships/hyperlink" Target="https://ieeeauthor.wpengine.com/create-your-ieee-article/create-graphics-for-your-article/" TargetMode="External"/><Relationship Id="rId16" Type="http://schemas.openxmlformats.org/officeDocument/2006/relationships/hyperlink" Target="http://ieeexplore.ieee.org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ieeeauthor.wpengine.com/create-your-ieee-article/prepare-supplementary-materials-for-your-article/producing-video/" TargetMode="External"/><Relationship Id="rId11" Type="http://schemas.openxmlformats.org/officeDocument/2006/relationships/hyperlink" Target="https://ieeeauthor.wpengine.com/publish-with-ieee/cite-sources-appropriately/" TargetMode="External"/><Relationship Id="rId5" Type="http://schemas.openxmlformats.org/officeDocument/2006/relationships/hyperlink" Target="https://ieeeauthor.wpengine.com/create-your-ieee-article/prepare-supplementary-materials-for-your-article/developing-a-graphical-abstract/" TargetMode="External"/><Relationship Id="rId15" Type="http://schemas.openxmlformats.org/officeDocument/2006/relationships/hyperlink" Target="http://www.ieee.org/publications_standards/publications/authors/pdf_checker.html" TargetMode="External"/><Relationship Id="rId10" Type="http://schemas.openxmlformats.org/officeDocument/2006/relationships/hyperlink" Target="https://ieeeauthor.wpengine.com/publish-with-ieee/definition-of-authorship/" TargetMode="External"/><Relationship Id="rId4" Type="http://schemas.openxmlformats.org/officeDocument/2006/relationships/hyperlink" Target="https://ieeeauthor.wpengine.com/create-your-ieee-article/prepare-supplementary-materials-for-your-article/" TargetMode="External"/><Relationship Id="rId9" Type="http://schemas.openxmlformats.org/officeDocument/2006/relationships/hyperlink" Target="https://ieeeauthor.wpengine.com/create-your-ieee-article/use-authoring-tools-and-ieee-article-templates/about-orcid/" TargetMode="External"/><Relationship Id="rId14" Type="http://schemas.openxmlformats.org/officeDocument/2006/relationships/hyperlink" Target="http://latexqc.ieee.org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n.ieee.org/china_student/" TargetMode="External"/><Relationship Id="rId4" Type="http://schemas.openxmlformats.org/officeDocument/2006/relationships/hyperlink" Target="https://cn.ieee.org/wp-content/uploads/%E5%AD%A6%E7%94%9F%E5%88%86%E4%BC%9A_%E9%A1%B5%E9%9D%A2_2.pn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xtrem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el@igroup.com.cn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ieeexplore.iee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25619" y="2894774"/>
            <a:ext cx="7147028" cy="52298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高质量科技资源 助力高效科研创新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25618" y="3909097"/>
            <a:ext cx="4679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产品培训师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陈杨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25619" y="3443357"/>
            <a:ext cx="5314950" cy="469482"/>
          </a:xfrm>
        </p:spPr>
        <p:txBody>
          <a:bodyPr>
            <a:normAutofit/>
          </a:bodyPr>
          <a:lstStyle/>
          <a:p>
            <a:r>
              <a:rPr lang="zh-CN" altLang="en-US" sz="2400" i="0">
                <a:latin typeface="微软雅黑" panose="020B0503020204020204" pitchFamily="34" charset="-122"/>
                <a:ea typeface="微软雅黑" panose="020B0503020204020204" pitchFamily="34" charset="-122"/>
              </a:rPr>
              <a:t>安徽理工大学</a:t>
            </a:r>
            <a:endParaRPr lang="en-US" sz="2400" i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10</a:t>
            </a:fld>
            <a:endParaRPr lang="en-US" dirty="0">
              <a:solidFill>
                <a:srgbClr val="6B1F73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6ACAFB-7C0B-C3AC-F06A-F284C571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486" y="1299436"/>
            <a:ext cx="6001027" cy="291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30FEC5-3FA3-C57E-47DD-981ED87CA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86" y="1240472"/>
            <a:ext cx="612250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262906-DA67-2296-7302-565130B7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87" y="1240472"/>
            <a:ext cx="6122504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4AD62F2-F29A-0E8A-913E-52D5682A9474}"/>
              </a:ext>
            </a:extLst>
          </p:cNvPr>
          <p:cNvSpPr txBox="1"/>
          <p:nvPr/>
        </p:nvSpPr>
        <p:spPr>
          <a:xfrm>
            <a:off x="207043" y="361582"/>
            <a:ext cx="475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校外访问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SeamlessAccess</a:t>
            </a:r>
            <a:r>
              <a:rPr lang="zh-CN" altLang="en-US" sz="2800" b="1" dirty="0">
                <a:solidFill>
                  <a:srgbClr val="6B1F73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rgbClr val="6B1F73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611197-3CEF-80EE-8017-6C381ABAE7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71487" y="1198521"/>
            <a:ext cx="6122504" cy="291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60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2375" y="1242136"/>
            <a:ext cx="4888600" cy="237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访问</a:t>
            </a:r>
          </a:p>
        </p:txBody>
      </p:sp>
      <p:sp>
        <p:nvSpPr>
          <p:cNvPr id="5" name="矩形 4"/>
          <p:cNvSpPr/>
          <p:nvPr/>
        </p:nvSpPr>
        <p:spPr>
          <a:xfrm>
            <a:off x="3184563" y="412873"/>
            <a:ext cx="1619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自动认证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文本占位符 4"/>
          <p:cNvSpPr txBox="1">
            <a:spLocks noChangeArrowheads="1"/>
          </p:cNvSpPr>
          <p:nvPr/>
        </p:nvSpPr>
        <p:spPr>
          <a:xfrm>
            <a:off x="4860832" y="437495"/>
            <a:ext cx="4539748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1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URL: </a:t>
            </a:r>
            <a:r>
              <a:rPr lang="en-US" altLang="zh-CN" sz="1800" b="1" i="1" u="sng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https://ieeexplore.ieee.org</a:t>
            </a:r>
            <a:endParaRPr lang="en-US" altLang="zh-CN" sz="1800" b="1" i="1" u="sng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213" y="1068904"/>
            <a:ext cx="5783894" cy="3323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全文数据库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10000+ IEEE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CIE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Data and Cybersecurity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Wiley Semiconductors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MIT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Packt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Manning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 Gruyter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电子图书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8106" y="1197768"/>
            <a:ext cx="2680360" cy="173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6319853" y="3125881"/>
            <a:ext cx="2384500" cy="1415772"/>
            <a:chOff x="6405553" y="2844785"/>
            <a:chExt cx="2384500" cy="1415772"/>
          </a:xfrm>
        </p:grpSpPr>
        <p:sp>
          <p:nvSpPr>
            <p:cNvPr id="14" name="文本框 13"/>
            <p:cNvSpPr txBox="1"/>
            <p:nvPr/>
          </p:nvSpPr>
          <p:spPr>
            <a:xfrm>
              <a:off x="6405553" y="2844785"/>
              <a:ext cx="2384500" cy="14157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浏览器：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Firefox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Safari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Chrome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Opera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Microsoft Edge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12090" y="2964584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345366" y="3183339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97791" y="3382131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364465" y="3600886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084415" y="3785552"/>
              <a:ext cx="20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√</a:t>
              </a:r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286860" y="4609212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24986" y="1322768"/>
            <a:ext cx="3213111" cy="1341906"/>
            <a:chOff x="2068180" y="1327679"/>
            <a:chExt cx="2727960" cy="1415421"/>
          </a:xfrm>
        </p:grpSpPr>
        <p:sp>
          <p:nvSpPr>
            <p:cNvPr id="4" name="圆角矩形 3"/>
            <p:cNvSpPr/>
            <p:nvPr/>
          </p:nvSpPr>
          <p:spPr>
            <a:xfrm>
              <a:off x="2068180" y="1359524"/>
              <a:ext cx="2727960" cy="1363980"/>
            </a:xfrm>
            <a:prstGeom prst="roundRect">
              <a:avLst/>
            </a:prstGeom>
            <a:solidFill>
              <a:srgbClr val="FFE699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18825" y="1327679"/>
              <a:ext cx="2646419" cy="1415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期刊和杂志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会议录（每年）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 IEEE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标准文档（草案除外）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IET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VDE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会议录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Bell Labs</a:t>
              </a:r>
              <a:r>
                <a:rPr lang="zh-CN" altLang="en-US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技术期刊</a:t>
              </a:r>
              <a:endPara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右箭头 20"/>
          <p:cNvSpPr/>
          <p:nvPr/>
        </p:nvSpPr>
        <p:spPr>
          <a:xfrm>
            <a:off x="3638097" y="1837519"/>
            <a:ext cx="638721" cy="156201"/>
          </a:xfrm>
          <a:prstGeom prst="rightArrow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309426" y="1656282"/>
            <a:ext cx="177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</a:t>
            </a: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209" y="1869184"/>
            <a:ext cx="6801971" cy="702566"/>
          </a:xfrm>
        </p:spPr>
        <p:txBody>
          <a:bodyPr/>
          <a:lstStyle/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多种方法助力高效检索科研文献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2936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13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52" b="852"/>
          <a:stretch/>
        </p:blipFill>
        <p:spPr>
          <a:xfrm>
            <a:off x="1830127" y="1344246"/>
            <a:ext cx="4599622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圆角矩形 4"/>
          <p:cNvSpPr/>
          <p:nvPr/>
        </p:nvSpPr>
        <p:spPr>
          <a:xfrm>
            <a:off x="4075120" y="2544966"/>
            <a:ext cx="905934" cy="22859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8863" y="1758751"/>
            <a:ext cx="5772514" cy="1779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 t="1399" b="1399"/>
          <a:stretch/>
        </p:blipFill>
        <p:spPr>
          <a:xfrm>
            <a:off x="1188863" y="1090278"/>
            <a:ext cx="5964036" cy="313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8607" y="832048"/>
            <a:ext cx="5336647" cy="371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24711" y="825714"/>
            <a:ext cx="5892339" cy="3927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E44C72-5F02-1A00-BA82-87032E8DCE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02783" y="2773565"/>
            <a:ext cx="5040971" cy="210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72414A8-B9EC-9EEF-31FD-8DB555F1F67E}"/>
              </a:ext>
            </a:extLst>
          </p:cNvPr>
          <p:cNvSpPr/>
          <p:nvPr/>
        </p:nvSpPr>
        <p:spPr>
          <a:xfrm>
            <a:off x="1321104" y="4503977"/>
            <a:ext cx="627644" cy="2490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977E4D7-DA37-E9B9-3831-C11D0FB8AEEF}"/>
              </a:ext>
            </a:extLst>
          </p:cNvPr>
          <p:cNvCxnSpPr>
            <a:cxnSpLocks/>
          </p:cNvCxnSpPr>
          <p:nvPr/>
        </p:nvCxnSpPr>
        <p:spPr>
          <a:xfrm>
            <a:off x="1948749" y="4663281"/>
            <a:ext cx="945526" cy="1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7008"/>
          <a:stretch/>
        </p:blipFill>
        <p:spPr>
          <a:xfrm>
            <a:off x="1358194" y="921735"/>
            <a:ext cx="6427611" cy="2901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28" y="254000"/>
            <a:ext cx="3689772" cy="569226"/>
          </a:xfrm>
        </p:spPr>
        <p:txBody>
          <a:bodyPr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BB356BE-859B-9970-FE12-9963CDC0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0" y="921053"/>
            <a:ext cx="8541670" cy="290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985332" y="2718052"/>
            <a:ext cx="7320951" cy="21790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 sz="20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sz="1800" dirty="0">
                <a:solidFill>
                  <a:schemeClr val="tx1"/>
                </a:solidFill>
              </a:rPr>
              <a:t>一框式检索</a:t>
            </a:r>
            <a:r>
              <a:rPr lang="en-US" altLang="zh-CN" sz="1800" dirty="0">
                <a:solidFill>
                  <a:schemeClr val="tx1"/>
                </a:solidFill>
              </a:rPr>
              <a:t>(Global Search)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1. </a:t>
            </a:r>
            <a:r>
              <a:rPr lang="zh-CN" altLang="en-US" sz="1400" b="0" dirty="0">
                <a:solidFill>
                  <a:schemeClr val="tx1"/>
                </a:solidFill>
              </a:rPr>
              <a:t>默认检索内容：</a:t>
            </a:r>
            <a:r>
              <a:rPr lang="en-US" altLang="zh-CN" sz="1400" b="0" dirty="0">
                <a:solidFill>
                  <a:schemeClr val="tx1"/>
                </a:solidFill>
              </a:rPr>
              <a:t>metadata only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2. </a:t>
            </a:r>
            <a:r>
              <a:rPr lang="zh-CN" altLang="en-US" sz="1400" b="0" dirty="0">
                <a:solidFill>
                  <a:schemeClr val="tx1"/>
                </a:solidFill>
              </a:rPr>
              <a:t>检索词之间的默认关系：</a:t>
            </a:r>
            <a:r>
              <a:rPr lang="en-US" altLang="zh-CN" sz="1400" b="0" dirty="0">
                <a:solidFill>
                  <a:schemeClr val="tx1"/>
                </a:solidFill>
              </a:rPr>
              <a:t>AND 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 artificial intelligence= artificial </a:t>
            </a:r>
            <a:r>
              <a:rPr lang="en-US" altLang="zh-CN" sz="1400" b="0" u="sng" dirty="0">
                <a:solidFill>
                  <a:schemeClr val="tx1"/>
                </a:solidFill>
              </a:rPr>
              <a:t>AND</a:t>
            </a:r>
            <a:r>
              <a:rPr lang="en-US" altLang="zh-CN" sz="1400" b="0" dirty="0">
                <a:solidFill>
                  <a:schemeClr val="tx1"/>
                </a:solidFill>
              </a:rPr>
              <a:t> intelligence 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3. </a:t>
            </a:r>
            <a:r>
              <a:rPr lang="zh-CN" altLang="en-US" sz="1400" b="0" dirty="0">
                <a:solidFill>
                  <a:schemeClr val="tx1"/>
                </a:solidFill>
              </a:rPr>
              <a:t>自动获取词根：名词单复数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动词时态变换</a:t>
            </a:r>
            <a:r>
              <a:rPr lang="en-US" altLang="zh-CN" sz="1400" b="0" dirty="0">
                <a:solidFill>
                  <a:schemeClr val="tx1"/>
                </a:solidFill>
              </a:rPr>
              <a:t>, </a:t>
            </a:r>
            <a:r>
              <a:rPr lang="zh-CN" altLang="en-US" sz="1400" b="0" dirty="0">
                <a:solidFill>
                  <a:schemeClr val="tx1"/>
                </a:solidFill>
              </a:rPr>
              <a:t>英式美式拼写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4. </a:t>
            </a:r>
            <a:r>
              <a:rPr lang="zh-CN" altLang="en-US" sz="1400" b="0" dirty="0">
                <a:solidFill>
                  <a:schemeClr val="tx1"/>
                </a:solidFill>
              </a:rPr>
              <a:t>模糊检索使用*和？：</a:t>
            </a:r>
            <a:r>
              <a:rPr lang="en-US" altLang="zh-CN" sz="1400" b="0" dirty="0">
                <a:solidFill>
                  <a:schemeClr val="tx1"/>
                </a:solidFill>
              </a:rPr>
              <a:t>learn*</a:t>
            </a:r>
            <a:r>
              <a:rPr lang="zh-CN" altLang="en-US" sz="1400" b="0" dirty="0">
                <a:solidFill>
                  <a:schemeClr val="tx1"/>
                </a:solidFill>
              </a:rPr>
              <a:t>（可以包含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ing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ed</a:t>
            </a:r>
            <a:r>
              <a:rPr lang="zh-CN" altLang="en-US" sz="1400" b="0" dirty="0">
                <a:solidFill>
                  <a:schemeClr val="tx1"/>
                </a:solidFill>
              </a:rPr>
              <a:t>、</a:t>
            </a:r>
            <a:r>
              <a:rPr lang="en-US" altLang="zh-CN" sz="1400" b="0" dirty="0">
                <a:solidFill>
                  <a:schemeClr val="tx1"/>
                </a:solidFill>
              </a:rPr>
              <a:t> learn</a:t>
            </a:r>
            <a:r>
              <a:rPr lang="en-US" altLang="zh-CN" sz="1400" b="0" u="sng" dirty="0">
                <a:solidFill>
                  <a:schemeClr val="tx1"/>
                </a:solidFill>
              </a:rPr>
              <a:t>er</a:t>
            </a:r>
            <a:r>
              <a:rPr lang="en-US" altLang="zh-CN" sz="1400" b="0" dirty="0">
                <a:solidFill>
                  <a:schemeClr val="tx1"/>
                </a:solidFill>
              </a:rPr>
              <a:t> </a:t>
            </a:r>
            <a:r>
              <a:rPr lang="zh-CN" altLang="en-US" sz="1400" b="0" dirty="0">
                <a:solidFill>
                  <a:schemeClr val="tx1"/>
                </a:solidFill>
              </a:rPr>
              <a:t>）</a:t>
            </a:r>
            <a:endParaRPr lang="en-US" altLang="zh-CN" sz="14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5. </a:t>
            </a:r>
            <a:r>
              <a:rPr lang="zh-CN" altLang="en-US" sz="1400" b="0" dirty="0">
                <a:solidFill>
                  <a:schemeClr val="tx1"/>
                </a:solidFill>
              </a:rPr>
              <a:t>精确检索使用双引号：词组、固定搭配； 如“</a:t>
            </a:r>
            <a:r>
              <a:rPr lang="en-US" altLang="zh-CN" sz="1400" b="0" dirty="0">
                <a:solidFill>
                  <a:schemeClr val="tx1"/>
                </a:solidFill>
              </a:rPr>
              <a:t>artificial intelligence”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6. </a:t>
            </a:r>
            <a:r>
              <a:rPr lang="zh-CN" altLang="en-US" sz="1400" b="0" dirty="0">
                <a:solidFill>
                  <a:schemeClr val="tx1"/>
                </a:solidFill>
              </a:rPr>
              <a:t>支持命令检索：</a:t>
            </a:r>
            <a:r>
              <a:rPr lang="en-US" altLang="zh-CN" sz="1400" b="0" dirty="0">
                <a:solidFill>
                  <a:schemeClr val="tx1"/>
                </a:solidFill>
              </a:rPr>
              <a:t>    </a:t>
            </a:r>
            <a:r>
              <a:rPr lang="zh-CN" altLang="en-US" sz="1400" b="0" dirty="0">
                <a:solidFill>
                  <a:schemeClr val="tx1"/>
                </a:solidFill>
              </a:rPr>
              <a:t>如</a:t>
            </a:r>
            <a:r>
              <a:rPr lang="en-US" altLang="zh-CN" sz="1400" b="0" dirty="0">
                <a:solidFill>
                  <a:schemeClr val="tx1"/>
                </a:solidFill>
              </a:rPr>
              <a:t>"Abstract": artificial AND "Publication Title": intelligence</a:t>
            </a:r>
          </a:p>
          <a:p>
            <a:pPr>
              <a:defRPr/>
            </a:pPr>
            <a:r>
              <a:rPr lang="en-US" altLang="zh-CN" sz="1400" b="0" dirty="0">
                <a:solidFill>
                  <a:schemeClr val="tx1"/>
                </a:solidFill>
              </a:rPr>
              <a:t>7. </a:t>
            </a:r>
            <a:r>
              <a:rPr lang="zh-CN" altLang="en-US" sz="1400" b="0" dirty="0">
                <a:solidFill>
                  <a:schemeClr val="tx1"/>
                </a:solidFill>
              </a:rPr>
              <a:t>检索词不区分大小写，检索运算符全部大写</a:t>
            </a:r>
            <a:endParaRPr lang="en-US" altLang="zh-CN" sz="1400" b="0" dirty="0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14</a:t>
            </a:fld>
            <a:endParaRPr lang="en-US"/>
          </a:p>
        </p:txBody>
      </p:sp>
      <p:pic>
        <p:nvPicPr>
          <p:cNvPr id="8" name="图片 1" descr="303b32313537303832373bcecabac5">
            <a:extLst>
              <a:ext uri="{FF2B5EF4-FFF2-40B4-BE49-F238E27FC236}">
                <a16:creationId xmlns:a16="http://schemas.microsoft.com/office/drawing/2014/main" id="{06D7F8E9-F6FF-743A-0637-80DB232085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2692" y="1970458"/>
            <a:ext cx="488149" cy="488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80B9-828B-D3E3-E844-AC3EA484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8B111A9-FEE4-0383-DADA-A4917249ED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15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5B0A670-67CA-9CEB-36FC-5199FDE1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驱动的文献挖掘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构建检索词库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79FB66E-1A14-CF4F-AC47-15008C58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" y="1155247"/>
            <a:ext cx="4841121" cy="3400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1139C7-5ABD-8A6F-9E89-F8EB00FC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51" y="1399781"/>
            <a:ext cx="4078028" cy="2911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91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143A2-9572-D8E3-4A14-4E26AFA6D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6DC234-FD7D-2B47-584D-791F577E3E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16</a:t>
            </a:fld>
            <a:endParaRPr 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46DAF19-F885-3CAB-1A72-75951584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驱动的文献挖掘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构建检索式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6AD928-02CF-E0E2-C0BD-0D82D959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625" y="1234924"/>
            <a:ext cx="7977218" cy="1173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436B2A-041B-76AE-B7FB-01E39ABE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80" y="1015741"/>
            <a:ext cx="6323239" cy="320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6097D3C-8100-3FB1-8A15-9E368359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21" y="888470"/>
            <a:ext cx="6786698" cy="369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1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17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9401" y="235810"/>
            <a:ext cx="6478982" cy="463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39400" y="270157"/>
            <a:ext cx="904563" cy="164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4703" y="21368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缩减框</a:t>
            </a:r>
          </a:p>
        </p:txBody>
      </p:sp>
      <p:sp>
        <p:nvSpPr>
          <p:cNvPr id="7" name="矩形 6"/>
          <p:cNvSpPr/>
          <p:nvPr/>
        </p:nvSpPr>
        <p:spPr>
          <a:xfrm>
            <a:off x="1012372" y="489622"/>
            <a:ext cx="6465862" cy="55952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05770" y="530692"/>
            <a:ext cx="160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文献类型筛选</a:t>
            </a:r>
          </a:p>
        </p:txBody>
      </p:sp>
      <p:sp>
        <p:nvSpPr>
          <p:cNvPr id="9" name="矩形 8"/>
          <p:cNvSpPr/>
          <p:nvPr/>
        </p:nvSpPr>
        <p:spPr>
          <a:xfrm>
            <a:off x="1012373" y="1098235"/>
            <a:ext cx="6465862" cy="8904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05770" y="144490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出版物推荐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81798" y="33841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相关文献推荐</a:t>
            </a:r>
          </a:p>
        </p:txBody>
      </p:sp>
      <p:sp>
        <p:nvSpPr>
          <p:cNvPr id="12" name="矩形 11"/>
          <p:cNvSpPr/>
          <p:nvPr/>
        </p:nvSpPr>
        <p:spPr>
          <a:xfrm>
            <a:off x="2257971" y="2126512"/>
            <a:ext cx="5220264" cy="2746831"/>
          </a:xfrm>
          <a:prstGeom prst="rect">
            <a:avLst/>
          </a:prstGeom>
          <a:noFill/>
          <a:ln w="19050">
            <a:solidFill>
              <a:srgbClr val="6B1F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12372" y="3301550"/>
            <a:ext cx="1197427" cy="1571793"/>
          </a:xfrm>
          <a:prstGeom prst="rect">
            <a:avLst/>
          </a:prstGeom>
          <a:noFill/>
          <a:ln w="19050">
            <a:solidFill>
              <a:srgbClr val="75BD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1441" y="366547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</a:t>
            </a:r>
            <a:endParaRPr lang="en-US" altLang="zh-CN" dirty="0">
              <a:solidFill>
                <a:srgbClr val="75BD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75BD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分析栏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13" y="2332714"/>
            <a:ext cx="905248" cy="85244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83157" y="2093679"/>
            <a:ext cx="144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文献排序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DA2753-7BDC-2821-8A40-042BCD7982B2}"/>
              </a:ext>
            </a:extLst>
          </p:cNvPr>
          <p:cNvSpPr/>
          <p:nvPr/>
        </p:nvSpPr>
        <p:spPr>
          <a:xfrm>
            <a:off x="1039402" y="2093679"/>
            <a:ext cx="1170398" cy="47807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FCCB6B-6A1E-D79A-0BB8-252EEB9CA2C8}"/>
              </a:ext>
            </a:extLst>
          </p:cNvPr>
          <p:cNvSpPr txBox="1"/>
          <p:nvPr/>
        </p:nvSpPr>
        <p:spPr>
          <a:xfrm>
            <a:off x="-13308" y="1961950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新功能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图像搜索</a:t>
            </a:r>
            <a:endParaRPr lang="en-US" altLang="zh-CN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仅限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IEL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77D90DD-6328-9577-AAC5-0C63EFCD6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83"/>
          <a:stretch/>
        </p:blipFill>
        <p:spPr>
          <a:xfrm>
            <a:off x="2273214" y="2040757"/>
            <a:ext cx="4013852" cy="2910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015CB2A-077C-E1B0-2D8D-5FC112112A9E}"/>
              </a:ext>
            </a:extLst>
          </p:cNvPr>
          <p:cNvSpPr txBox="1"/>
          <p:nvPr/>
        </p:nvSpPr>
        <p:spPr>
          <a:xfrm>
            <a:off x="1039297" y="2613484"/>
            <a:ext cx="117852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Images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0FC0CAC-92F8-0C5E-D81A-A9B3158FFE5E}"/>
              </a:ext>
            </a:extLst>
          </p:cNvPr>
          <p:cNvCxnSpPr>
            <a:cxnSpLocks/>
          </p:cNvCxnSpPr>
          <p:nvPr/>
        </p:nvCxnSpPr>
        <p:spPr>
          <a:xfrm>
            <a:off x="1935043" y="2797644"/>
            <a:ext cx="628171" cy="22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195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ldLvl="0" animBg="1"/>
      <p:bldP spid="8" grpId="0"/>
      <p:bldP spid="9" grpId="0" bldLvl="0" animBg="1"/>
      <p:bldP spid="10" grpId="0"/>
      <p:bldP spid="11" grpId="0"/>
      <p:bldP spid="12" grpId="0" bldLvl="0" animBg="1"/>
      <p:bldP spid="13" grpId="0" bldLvl="0" animBg="1"/>
      <p:bldP spid="14" grpId="0"/>
      <p:bldP spid="16" grpId="0"/>
      <p:bldP spid="3" grpId="0" bldLvl="0" animBg="1"/>
      <p:bldP spid="17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3110" y="323770"/>
            <a:ext cx="260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聚类分析功能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18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530" r="4530"/>
          <a:stretch/>
        </p:blipFill>
        <p:spPr>
          <a:xfrm>
            <a:off x="279166" y="953129"/>
            <a:ext cx="1374502" cy="3624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4385" r="4385"/>
          <a:stretch/>
        </p:blipFill>
        <p:spPr>
          <a:xfrm>
            <a:off x="1979550" y="953129"/>
            <a:ext cx="1408146" cy="383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07330" y="924538"/>
            <a:ext cx="1434202" cy="3700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67414" y="940686"/>
            <a:ext cx="1562028" cy="3822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2200" y="953129"/>
            <a:ext cx="1436038" cy="3270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B5CA2AE-5AA9-8735-5C36-120BB840B3B1}"/>
              </a:ext>
            </a:extLst>
          </p:cNvPr>
          <p:cNvSpPr/>
          <p:nvPr/>
        </p:nvSpPr>
        <p:spPr>
          <a:xfrm>
            <a:off x="282290" y="1028699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68AB57-8E10-A617-8F2F-978468C3D710}"/>
              </a:ext>
            </a:extLst>
          </p:cNvPr>
          <p:cNvSpPr/>
          <p:nvPr/>
        </p:nvSpPr>
        <p:spPr>
          <a:xfrm>
            <a:off x="2011899" y="997735"/>
            <a:ext cx="40758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2E4B84C-C96C-AC3C-851C-67E1373EF0D9}"/>
              </a:ext>
            </a:extLst>
          </p:cNvPr>
          <p:cNvSpPr/>
          <p:nvPr/>
        </p:nvSpPr>
        <p:spPr>
          <a:xfrm>
            <a:off x="3733386" y="953129"/>
            <a:ext cx="571914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9E3043-9DC8-503E-435D-2C1201718F99}"/>
              </a:ext>
            </a:extLst>
          </p:cNvPr>
          <p:cNvSpPr/>
          <p:nvPr/>
        </p:nvSpPr>
        <p:spPr>
          <a:xfrm>
            <a:off x="5559140" y="997734"/>
            <a:ext cx="87341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8A8759F-C637-2782-BAA6-795EDB0FFB00}"/>
              </a:ext>
            </a:extLst>
          </p:cNvPr>
          <p:cNvSpPr/>
          <p:nvPr/>
        </p:nvSpPr>
        <p:spPr>
          <a:xfrm>
            <a:off x="7352200" y="1931184"/>
            <a:ext cx="959950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-Media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19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34303" y="940047"/>
            <a:ext cx="5206358" cy="1631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1809" r="1809"/>
          <a:stretch/>
        </p:blipFill>
        <p:spPr>
          <a:xfrm>
            <a:off x="2534304" y="2990822"/>
            <a:ext cx="5206358" cy="1469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5F18D8-175B-B291-9B48-BC72D53867AA}"/>
              </a:ext>
            </a:extLst>
          </p:cNvPr>
          <p:cNvSpPr/>
          <p:nvPr/>
        </p:nvSpPr>
        <p:spPr>
          <a:xfrm>
            <a:off x="288974" y="2483243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6019"/>
            <a:ext cx="1967967" cy="611895"/>
          </a:xfrm>
        </p:spPr>
        <p:txBody>
          <a:bodyPr/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8650" y="1379266"/>
            <a:ext cx="6730093" cy="29134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您身边的顶尖科技资源库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6B1F73"/>
              </a:buClr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多种方法助力高效检索科研文献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6B1F73"/>
              </a:buClr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善用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衔接学业与职业发展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2</a:t>
            </a:fld>
            <a:endParaRPr lang="en-US" dirty="0">
              <a:solidFill>
                <a:srgbClr val="6B1F73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-Datasets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20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0589" y="875364"/>
            <a:ext cx="4060245" cy="177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r="15313"/>
          <a:stretch/>
        </p:blipFill>
        <p:spPr>
          <a:xfrm>
            <a:off x="2620589" y="2981739"/>
            <a:ext cx="5069218" cy="1539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61332" y="1421445"/>
            <a:ext cx="4994236" cy="2281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BA15CB2-098B-7F7E-443A-EC612A04D631}"/>
              </a:ext>
            </a:extLst>
          </p:cNvPr>
          <p:cNvSpPr/>
          <p:nvPr/>
        </p:nvSpPr>
        <p:spPr>
          <a:xfrm>
            <a:off x="288974" y="265429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5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-Code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21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9396" y="862266"/>
            <a:ext cx="4859658" cy="1666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1801" y="790302"/>
            <a:ext cx="5034848" cy="400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D567F53-E160-7A33-866E-7807B5DDC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95C42AF-97DE-44F2-A240-E582F3EF92F7}"/>
              </a:ext>
            </a:extLst>
          </p:cNvPr>
          <p:cNvSpPr/>
          <p:nvPr/>
        </p:nvSpPr>
        <p:spPr>
          <a:xfrm>
            <a:off x="288974" y="2831312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-Video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22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8561" y="901174"/>
            <a:ext cx="5492643" cy="1723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58561" y="901174"/>
            <a:ext cx="6217529" cy="3299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D0A3BD-E66A-248F-DA39-075457964C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D29C11-5AD8-B08F-E7D2-7131A967DA07}"/>
              </a:ext>
            </a:extLst>
          </p:cNvPr>
          <p:cNvSpPr/>
          <p:nvPr/>
        </p:nvSpPr>
        <p:spPr>
          <a:xfrm>
            <a:off x="288974" y="2978149"/>
            <a:ext cx="841326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9336" y="273596"/>
            <a:ext cx="65227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辅助材料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-Immersive Articles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23</a:t>
            </a:fld>
            <a:endParaRPr 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6345" y="862265"/>
            <a:ext cx="5298956" cy="1206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6345" y="2360134"/>
            <a:ext cx="5259252" cy="2358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291663-83BD-D85D-FC14-5F547AB64E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669" y="862266"/>
            <a:ext cx="1618962" cy="379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C828F58-F89E-289A-DA24-6F3E28634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34296" y="820586"/>
            <a:ext cx="5402323" cy="3976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16F384-7096-CF65-9390-035587A4DE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10551" y="1962316"/>
            <a:ext cx="4900066" cy="2416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BF973E-C33A-D4A5-BB2B-9906E0217EDA}"/>
              </a:ext>
            </a:extLst>
          </p:cNvPr>
          <p:cNvSpPr/>
          <p:nvPr/>
        </p:nvSpPr>
        <p:spPr>
          <a:xfrm>
            <a:off x="348285" y="3170364"/>
            <a:ext cx="1059095" cy="177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729" b="729"/>
          <a:stretch/>
        </p:blipFill>
        <p:spPr>
          <a:xfrm>
            <a:off x="1089397" y="849674"/>
            <a:ext cx="6694998" cy="409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24</a:t>
            </a:fld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698861F-259F-BA7C-9AEC-250DFCAB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96" y="817455"/>
            <a:ext cx="6778676" cy="329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>
            <a:off x="2786579" y="1384653"/>
            <a:ext cx="72008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506659" y="1230764"/>
            <a:ext cx="21069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</a:p>
        </p:txBody>
      </p:sp>
      <p:sp>
        <p:nvSpPr>
          <p:cNvPr id="9" name="矩形 8"/>
          <p:cNvSpPr/>
          <p:nvPr/>
        </p:nvSpPr>
        <p:spPr>
          <a:xfrm>
            <a:off x="6440557" y="2181258"/>
            <a:ext cx="1287927" cy="2162811"/>
          </a:xfrm>
          <a:prstGeom prst="rect">
            <a:avLst/>
          </a:prstGeom>
          <a:noFill/>
          <a:ln w="28575">
            <a:solidFill>
              <a:srgbClr val="FFB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79331" y="2707159"/>
            <a:ext cx="11201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可以找到相似的文献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2256" b="2256"/>
          <a:stretch/>
        </p:blipFill>
        <p:spPr>
          <a:xfrm>
            <a:off x="2445974" y="341851"/>
            <a:ext cx="2935724" cy="2200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2" y="341851"/>
            <a:ext cx="1851772" cy="422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06671" y="1485527"/>
            <a:ext cx="3153503" cy="2271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直接箭头连接符 4"/>
          <p:cNvCxnSpPr/>
          <p:nvPr/>
        </p:nvCxnSpPr>
        <p:spPr>
          <a:xfrm flipV="1">
            <a:off x="1879738" y="2394264"/>
            <a:ext cx="607778" cy="983824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cxnSpLocks/>
          </p:cNvCxnSpPr>
          <p:nvPr/>
        </p:nvCxnSpPr>
        <p:spPr>
          <a:xfrm>
            <a:off x="1879738" y="3847401"/>
            <a:ext cx="607778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488270" y="517267"/>
            <a:ext cx="808295" cy="0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44457" y="4654044"/>
            <a:ext cx="767931" cy="0"/>
          </a:xfrm>
          <a:prstGeom prst="straightConnector1">
            <a:avLst/>
          </a:prstGeom>
          <a:ln w="44450">
            <a:solidFill>
              <a:srgbClr val="11AA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367832" y="341851"/>
            <a:ext cx="259617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可快速获取参考文献全文，追溯经典文献；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367832" y="3994605"/>
            <a:ext cx="2596176" cy="874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可快速获取引文文献，了解领域研究进展；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367832" y="2484535"/>
            <a:ext cx="2159566" cy="307777"/>
          </a:xfrm>
          <a:prstGeom prst="rect">
            <a:avLst/>
          </a:prstGeom>
          <a:solidFill>
            <a:srgbClr val="017277"/>
          </a:solidFill>
          <a:ln>
            <a:solidFill>
              <a:srgbClr val="017277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引文图谱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：可看发展脉络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354695" y="537751"/>
            <a:ext cx="498583" cy="2374129"/>
            <a:chOff x="5354695" y="537751"/>
            <a:chExt cx="498583" cy="2374129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5354695" y="537751"/>
              <a:ext cx="486660" cy="9851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>
              <a:cxnSpLocks/>
            </p:cNvCxnSpPr>
            <p:nvPr/>
          </p:nvCxnSpPr>
          <p:spPr>
            <a:xfrm flipV="1">
              <a:off x="5411172" y="2709156"/>
              <a:ext cx="442106" cy="202724"/>
            </a:xfrm>
            <a:prstGeom prst="straightConnector1">
              <a:avLst/>
            </a:prstGeom>
            <a:ln w="57150">
              <a:solidFill>
                <a:srgbClr val="01727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25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84294" y="2709156"/>
            <a:ext cx="2900626" cy="2096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43148" y="427268"/>
            <a:ext cx="4463270" cy="4234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989445" y="1359965"/>
            <a:ext cx="2154555" cy="1137285"/>
          </a:xfrm>
          <a:prstGeom prst="rect">
            <a:avLst/>
          </a:prstGeom>
          <a:solidFill>
            <a:srgbClr val="772982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Metrics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数据统计</a:t>
            </a: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侧面了解该研究关注度/热度/重要程度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26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29" y="377483"/>
            <a:ext cx="1873684" cy="4239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04425" y="294235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934" y="980164"/>
            <a:ext cx="7367144" cy="3575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6773147" y="1946179"/>
            <a:ext cx="2051173" cy="156966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批量下载文件；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可下载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文件大小不超过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500MB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949" y="1166903"/>
            <a:ext cx="7261868" cy="3524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73119" y="355830"/>
            <a:ext cx="33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引文信息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28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297" y="1129210"/>
            <a:ext cx="7339520" cy="3562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743701" y="1663457"/>
            <a:ext cx="2749685" cy="369332"/>
          </a:xfrm>
          <a:prstGeom prst="rect">
            <a:avLst/>
          </a:prstGeom>
          <a:solidFill>
            <a:srgbClr val="FFDD7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sz="12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以不同格式一次性导出引文信息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网站&#10;&#10;描述已自动生成">
            <a:extLst>
              <a:ext uri="{FF2B5EF4-FFF2-40B4-BE49-F238E27FC236}">
                <a16:creationId xmlns:a16="http://schemas.microsoft.com/office/drawing/2014/main" id="{309360A6-16CE-155C-F797-0E2F2E72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72" y="1020300"/>
            <a:ext cx="6532747" cy="39823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5B033B-E182-4232-034D-EC3BB0EF246E}"/>
              </a:ext>
            </a:extLst>
          </p:cNvPr>
          <p:cNvSpPr txBox="1">
            <a:spLocks/>
          </p:cNvSpPr>
          <p:nvPr/>
        </p:nvSpPr>
        <p:spPr>
          <a:xfrm>
            <a:off x="509937" y="43565"/>
            <a:ext cx="8732438" cy="815595"/>
          </a:xfrm>
          <a:prstGeom prst="rect">
            <a:avLst/>
          </a:prstGeom>
          <a:ln/>
        </p:spPr>
        <p:txBody>
          <a:bodyPr vert="horz" lIns="68580" tIns="34290" rIns="68580" bIns="34290" rtlCol="0" anchor="b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0066A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charset="0"/>
              </a:defRPr>
            </a:lvl1pPr>
          </a:lstStyle>
          <a:p>
            <a:r>
              <a:rPr lang="zh-TW" altLang="en-US" sz="2550" dirty="0">
                <a:solidFill>
                  <a:srgbClr val="C00000"/>
                </a:solidFill>
                <a:latin typeface="Calibri" charset="0"/>
              </a:rPr>
              <a:t>免费</a:t>
            </a:r>
            <a:r>
              <a:rPr lang="zh-TW" altLang="en-US" sz="2550" dirty="0">
                <a:solidFill>
                  <a:srgbClr val="6B1F73"/>
                </a:solidFill>
                <a:latin typeface="Calibri" charset="0"/>
              </a:rPr>
              <a:t>个人账号</a:t>
            </a:r>
            <a:r>
              <a:rPr lang="zh-CN" altLang="en-US" sz="2550" dirty="0">
                <a:solidFill>
                  <a:srgbClr val="6B1F73"/>
                </a:solidFill>
                <a:latin typeface="Calibri" charset="0"/>
              </a:rPr>
              <a:t>：检索结果页面新增登录提示</a:t>
            </a:r>
            <a:endParaRPr lang="zh-TW" altLang="en-US" sz="2550" dirty="0">
              <a:solidFill>
                <a:srgbClr val="6B1F73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2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您身边的顶尖科技资源库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免费个人账号功能升级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30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861"/>
          <a:stretch>
            <a:fillRect/>
          </a:stretch>
        </p:blipFill>
        <p:spPr>
          <a:xfrm>
            <a:off x="1149651" y="1066366"/>
            <a:ext cx="6712493" cy="3338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内容占位符 2"/>
          <p:cNvSpPr txBox="1">
            <a:spLocks noChangeArrowheads="1"/>
          </p:cNvSpPr>
          <p:nvPr/>
        </p:nvSpPr>
        <p:spPr>
          <a:xfrm>
            <a:off x="660775" y="1066366"/>
            <a:ext cx="7822449" cy="35232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个人账号可以：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追踪最新技术，权威研究人员、机构发表的文献、特定出版物等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创建个人资料夹，分类管理文献数据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设置最喜爱的封面期刊，能直接显示于首页，便于随时访问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设置页面显示偏好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查看检索历史，检索历史内容由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条扩大到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条，还增加了导出和打印功能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针对检索式进行订阅提醒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31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59" y="1135008"/>
            <a:ext cx="6622833" cy="3201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7377" r="15069"/>
          <a:stretch>
            <a:fillRect/>
          </a:stretch>
        </p:blipFill>
        <p:spPr>
          <a:xfrm>
            <a:off x="525619" y="1135008"/>
            <a:ext cx="8171849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571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了解机构发文情况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11280" y="1236408"/>
            <a:ext cx="4673820" cy="2268624"/>
            <a:chOff x="1311280" y="1236408"/>
            <a:chExt cx="4673820" cy="226862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311280" y="1236408"/>
              <a:ext cx="4673820" cy="22686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矩形 10"/>
            <p:cNvSpPr/>
            <p:nvPr/>
          </p:nvSpPr>
          <p:spPr>
            <a:xfrm>
              <a:off x="3370706" y="3049577"/>
              <a:ext cx="1067944" cy="206842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185919" y="1155800"/>
            <a:ext cx="6348578" cy="3095265"/>
            <a:chOff x="1799456" y="864430"/>
            <a:chExt cx="5465270" cy="26646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456" y="864430"/>
              <a:ext cx="5465270" cy="26646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285" y="1923415"/>
              <a:ext cx="495908" cy="24795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68338" y="1720687"/>
              <a:ext cx="745003" cy="1232120"/>
            </a:xfrm>
            <a:prstGeom prst="rect">
              <a:avLst/>
            </a:prstGeom>
          </p:spPr>
        </p:pic>
      </p:grp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32</a:t>
            </a:fld>
            <a:endParaRPr 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17592" y="1178713"/>
            <a:ext cx="6387589" cy="304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85920" y="1109602"/>
            <a:ext cx="6566567" cy="312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28198" y="1116429"/>
            <a:ext cx="6857240" cy="326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5523" y="968036"/>
            <a:ext cx="6962112" cy="331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353080"/>
            <a:ext cx="165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了解作者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33</a:t>
            </a:fld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1311966" y="2373745"/>
            <a:ext cx="630250" cy="58189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6763" b="5361"/>
          <a:stretch/>
        </p:blipFill>
        <p:spPr>
          <a:xfrm>
            <a:off x="1916027" y="1056085"/>
            <a:ext cx="5530535" cy="195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89" y="294235"/>
            <a:ext cx="704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查看、管理订阅的检索提醒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3479" b="11327"/>
          <a:stretch>
            <a:fillRect/>
          </a:stretch>
        </p:blipFill>
        <p:spPr>
          <a:xfrm>
            <a:off x="1061181" y="1703970"/>
            <a:ext cx="7527481" cy="1260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21" y="2366832"/>
            <a:ext cx="8102600" cy="98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272170" y="3593710"/>
            <a:ext cx="6566542" cy="4086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订阅期刊、会议、标准、电子图书、施引文献、作者发文更新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51" y="821841"/>
            <a:ext cx="5776483" cy="3832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82290" y="294235"/>
            <a:ext cx="163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文摘页面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4739524" y="940802"/>
            <a:ext cx="1821820" cy="811216"/>
          </a:xfrm>
          <a:prstGeom prst="straightConnector1">
            <a:avLst/>
          </a:prstGeom>
          <a:ln w="44450">
            <a:solidFill>
              <a:srgbClr val="FFB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/>
          <a:srcRect t="17685" b="3907"/>
          <a:stretch>
            <a:fillRect/>
          </a:stretch>
        </p:blipFill>
        <p:spPr>
          <a:xfrm>
            <a:off x="6644999" y="400305"/>
            <a:ext cx="1952625" cy="120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t="1061" r="3008"/>
          <a:stretch>
            <a:fillRect/>
          </a:stretch>
        </p:blipFill>
        <p:spPr>
          <a:xfrm>
            <a:off x="6644999" y="1655155"/>
            <a:ext cx="1978877" cy="2865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6710326" y="2865878"/>
            <a:ext cx="184822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可以创建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个文件夹，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可收藏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文档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89" y="294235"/>
            <a:ext cx="453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 Research Project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69" y="1212099"/>
            <a:ext cx="6987564" cy="2917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672" y="1634710"/>
            <a:ext cx="7141459" cy="728419"/>
          </a:xfrm>
        </p:spPr>
        <p:txBody>
          <a:bodyPr/>
          <a:lstStyle/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投稿攻略，攻克投稿壁垒</a:t>
            </a:r>
            <a:endParaRPr 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2290" y="454245"/>
            <a:ext cx="374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出版渠道的选择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1251549" y="1080966"/>
            <a:ext cx="6571651" cy="2545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会议文章：可以是正在进行没有完成的研究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可展示初期成果或强调最近工作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获得非正式反馈用于后续研究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期刊文章：是研究工作和最终结果的完整展示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展示原创研究结果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SzPct val="80000"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做出清晰推论，并辅以数据支持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Tx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会议论文通常短于期刊论文，细节和参考文献也少些</a:t>
            </a:r>
            <a:endParaRPr lang="en-US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ounded Rectangle 16"/>
          <p:cNvSpPr>
            <a:spLocks noChangeArrowheads="1"/>
          </p:cNvSpPr>
          <p:nvPr/>
        </p:nvSpPr>
        <p:spPr bwMode="auto">
          <a:xfrm>
            <a:off x="843561" y="3684875"/>
            <a:ext cx="3182339" cy="10333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968941" y="3739488"/>
            <a:ext cx="2931578" cy="9787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zh-CN" sz="3600" dirty="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</a:rPr>
              <a:t>200+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Journals, Transactions, Magazines</a:t>
            </a:r>
          </a:p>
        </p:txBody>
      </p:sp>
      <p:sp>
        <p:nvSpPr>
          <p:cNvPr id="9" name="Rounded Rectangle 16"/>
          <p:cNvSpPr>
            <a:spLocks noChangeArrowheads="1"/>
          </p:cNvSpPr>
          <p:nvPr/>
        </p:nvSpPr>
        <p:spPr bwMode="auto">
          <a:xfrm>
            <a:off x="4961568" y="3684876"/>
            <a:ext cx="3069439" cy="969168"/>
          </a:xfrm>
          <a:prstGeom prst="roundRect">
            <a:avLst>
              <a:gd name="adj" fmla="val 16667"/>
            </a:avLst>
          </a:prstGeom>
          <a:solidFill>
            <a:srgbClr val="6B1F73"/>
          </a:solidFill>
          <a:ln>
            <a:solidFill>
              <a:srgbClr val="6B1F73"/>
            </a:solidFill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900">
              <a:solidFill>
                <a:srgbClr val="6B1F73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961568" y="3576826"/>
            <a:ext cx="31654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schemeClr val="bg1"/>
                </a:solidFill>
                <a:latin typeface="Verdana" panose="020B0604030504040204" pitchFamily="34" charset="0"/>
              </a:rPr>
              <a:t>2,000+</a:t>
            </a:r>
            <a:r>
              <a:rPr lang="en-US" altLang="zh-CN" sz="60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39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390525" y="427990"/>
            <a:ext cx="6083300" cy="570230"/>
          </a:xfrm>
        </p:spPr>
        <p:txBody>
          <a:bodyPr>
            <a:noAutofit/>
          </a:bodyPr>
          <a:lstStyle/>
          <a:p>
            <a:r>
              <a:rPr 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有意向期刊投稿</a:t>
            </a:r>
            <a:r>
              <a:rPr lang="en-US" alt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  <a:r>
              <a:rPr lang="en-US" alt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0525" y="1162050"/>
            <a:ext cx="82702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D53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1600" b="1" dirty="0">
                <a:solidFill>
                  <a:srgbClr val="CC00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Journals, Transactions, and Letters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are the primary means for publishing technical papers concerning original work in IEEE fields of interest. 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10840" b="8628"/>
          <a:stretch>
            <a:fillRect/>
          </a:stretch>
        </p:blipFill>
        <p:spPr>
          <a:xfrm>
            <a:off x="4672330" y="2296160"/>
            <a:ext cx="2124710" cy="20358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31415" y="2296160"/>
            <a:ext cx="2143760" cy="20923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9400" y="2351405"/>
            <a:ext cx="2152015" cy="21094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94195" y="2296160"/>
            <a:ext cx="1612900" cy="21647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2619619" y="1136001"/>
            <a:ext cx="3904761" cy="12167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78140" y="2554018"/>
            <a:ext cx="68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61897" y="324228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40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0525" y="1169035"/>
            <a:ext cx="82702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D537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sz="1600" b="1" dirty="0">
                <a:solidFill>
                  <a:srgbClr val="CC003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Magazines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are characterized by regular and continuing issues with significant technical content in addition to general news and regular columns.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5749" r="17248" b="7766"/>
          <a:stretch>
            <a:fillRect/>
          </a:stretch>
        </p:blipFill>
        <p:spPr>
          <a:xfrm>
            <a:off x="438785" y="2116455"/>
            <a:ext cx="1769110" cy="2165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255" y="2343150"/>
            <a:ext cx="1721485" cy="2152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330" y="2395855"/>
            <a:ext cx="1488440" cy="20466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16249" b="11948"/>
          <a:stretch>
            <a:fillRect/>
          </a:stretch>
        </p:blipFill>
        <p:spPr>
          <a:xfrm>
            <a:off x="6340475" y="2300605"/>
            <a:ext cx="1819275" cy="2240915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390525" y="427990"/>
            <a:ext cx="6083300" cy="570230"/>
          </a:xfrm>
        </p:spPr>
        <p:txBody>
          <a:bodyPr>
            <a:noAutofit/>
          </a:bodyPr>
          <a:lstStyle/>
          <a:p>
            <a:r>
              <a:rPr 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有意向期刊投稿</a:t>
            </a:r>
            <a:r>
              <a:rPr lang="en-US" alt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sz="2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  <a:r>
              <a:rPr lang="en-US" altLang="zh-CN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355512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期刊影响因子</a:t>
            </a:r>
          </a:p>
        </p:txBody>
      </p:sp>
      <p:sp>
        <p:nvSpPr>
          <p:cNvPr id="5" name="Snip Single Corner Rectangle 13"/>
          <p:cNvSpPr/>
          <p:nvPr/>
        </p:nvSpPr>
        <p:spPr>
          <a:xfrm>
            <a:off x="175474" y="1036341"/>
            <a:ext cx="2224826" cy="405594"/>
          </a:xfrm>
          <a:prstGeom prst="snip1Rect">
            <a:avLst>
              <a:gd name="adj" fmla="val 4016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/>
          <p:nvPr/>
        </p:nvSpPr>
        <p:spPr>
          <a:xfrm>
            <a:off x="175473" y="1454469"/>
            <a:ext cx="8231927" cy="342485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None/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8674" y="1002705"/>
            <a:ext cx="1744388" cy="41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black">
          <a:xfrm>
            <a:off x="175474" y="1454469"/>
            <a:ext cx="9233688" cy="3493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22 of the top 25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Electrical and Electronic Engineering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（电气电子工程领域）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13 of the top 15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Telecommunications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（电信领域）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4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Automation &amp; Control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（自动化控制领域）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5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Computer Science, Artificial Intelligence</a:t>
            </a:r>
            <a:r>
              <a:rPr lang="zh-CN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（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计算机科学，人工智能领域）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Computer Science, Hardware &amp; Architecture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（计算机科学，硬件结构领域）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Computer Science, Information Systems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（计算机科学，信息系统领域）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3 of the top 5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Computer Science, Cybernetics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（计算机科学，控制论领域）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  <a:p>
            <a:pPr>
              <a:lnSpc>
                <a:spcPct val="150000"/>
              </a:lnSpc>
              <a:spcBef>
                <a:spcPts val="300"/>
              </a:spcBef>
              <a:defRPr/>
            </a:pPr>
            <a:r>
              <a:rPr lang="en-US" altLang="en-US" sz="1400" b="1" dirty="0">
                <a:solidFill>
                  <a:srgbClr val="0066A1"/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4 of the top 10 </a:t>
            </a:r>
            <a:r>
              <a:rPr lang="en-US" altLang="en-US" sz="1400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journals in 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in Computer Science, S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oft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ware E</a:t>
            </a:r>
            <a:r>
              <a:rPr lang="en-US" altLang="zh-CN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ngineering</a:t>
            </a:r>
            <a:r>
              <a:rPr lang="en-US" altLang="en-US" sz="1400" b="1" dirty="0">
                <a:solidFill>
                  <a:schemeClr val="tx1">
                    <a:lumMod val="75000"/>
                  </a:schemeClr>
                </a:solidFill>
                <a:latin typeface="Calibri" panose="020F0502020204030204" charset="0"/>
                <a:ea typeface="MS PGothic" panose="020B0600070205080204" pitchFamily="34" charset="-128"/>
                <a:cs typeface="Calibri" panose="020F0502020204030204" charset="0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charset="0"/>
              </a:rPr>
              <a:t>（计算机科学，软件工程领域）</a:t>
            </a:r>
            <a:endParaRPr lang="en-US" altLang="en-US" sz="1400" dirty="0">
              <a:solidFill>
                <a:schemeClr val="tx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42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FE7EB0-2844-D431-AB1C-F8BA4DEB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0" y="215612"/>
            <a:ext cx="7916830" cy="475879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43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D37221-855A-BF93-5E7A-0B1A391F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0" y="319964"/>
            <a:ext cx="7896510" cy="412993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41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37524"/>
            <a:ext cx="520468" cy="299410"/>
          </a:xfrm>
        </p:spPr>
        <p:txBody>
          <a:bodyPr/>
          <a:lstStyle/>
          <a:p>
            <a:fld id="{3DD97BEB-BAEF-0344-9D5C-EC73E478698A}" type="slidenum">
              <a:rPr lang="en-US" smtClean="0"/>
              <a:t>44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9451" y="941869"/>
            <a:ext cx="3671335" cy="1381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5615" y="3527953"/>
            <a:ext cx="5022082" cy="1156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04A336-C5EA-3B48-9629-B95279929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8" y="888259"/>
            <a:ext cx="3965793" cy="2136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2480" r="2480"/>
          <a:stretch/>
        </p:blipFill>
        <p:spPr>
          <a:xfrm>
            <a:off x="201101" y="886476"/>
            <a:ext cx="5083318" cy="2412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b="25620"/>
          <a:stretch>
            <a:fillRect/>
          </a:stretch>
        </p:blipFill>
        <p:spPr>
          <a:xfrm>
            <a:off x="340859" y="3352303"/>
            <a:ext cx="5043221" cy="149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4FA8FD1-64AF-A2EC-9233-9C4405D64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2" y="3454159"/>
            <a:ext cx="5536156" cy="1156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DE5DE0F-BC86-E3F0-9EB2-3445E48A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080" y="987262"/>
            <a:ext cx="3709358" cy="2672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15615" y="4680683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45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896" y="1176165"/>
            <a:ext cx="6567453" cy="3187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8578" y="1093509"/>
            <a:ext cx="6813943" cy="3307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>
          <a:xfrm>
            <a:off x="232043" y="4630010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/>
              <a:t>46</a:t>
            </a:fld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55E19E-C0DE-7914-1A99-F14063CE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35" y="893169"/>
            <a:ext cx="6951890" cy="3770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47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0C0DD8-6208-4D0E-89CC-32107C97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610" y="952844"/>
            <a:ext cx="6309737" cy="3363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9A0235-9827-7A20-C1DB-50C05563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11" y="789401"/>
            <a:ext cx="6442934" cy="3924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615" y="325895"/>
            <a:ext cx="3832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期刊信息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8632" y="947854"/>
            <a:ext cx="7540566" cy="3704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290" y="407496"/>
            <a:ext cx="6220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en-US" altLang="zh-CN" sz="2800" b="1" i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lang="en-US" altLang="zh-CN" sz="2800" b="1" i="1" baseline="30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6B1F73"/>
              </a:solidFill>
            </a:endParaRPr>
          </a:p>
        </p:txBody>
      </p:sp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861951" y="4477034"/>
            <a:ext cx="4945249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800" dirty="0">
                <a:hlinkClick r:id="rId3"/>
              </a:rPr>
              <a:t>http://publication-recommender.ieee.org/home</a:t>
            </a:r>
            <a:r>
              <a:rPr lang="en-US" altLang="zh-CN" sz="1800" dirty="0"/>
              <a:t> </a:t>
            </a:r>
            <a:endParaRPr lang="zh-CN" altLang="en-US" sz="1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537" y="1227587"/>
            <a:ext cx="5110163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04" y="1227587"/>
            <a:ext cx="5516997" cy="3066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2181" y="345392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的成立</a:t>
            </a:r>
          </a:p>
        </p:txBody>
      </p:sp>
      <p:pic>
        <p:nvPicPr>
          <p:cNvPr id="5" name="Picture 20" descr="time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63" y="1349839"/>
            <a:ext cx="8243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5937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1884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021613" y="1275227"/>
            <a:ext cx="941388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 sz="23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1912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356827" y="1275227"/>
            <a:ext cx="941387" cy="39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288" rIns="0" bIns="18288">
            <a:spAutoFit/>
          </a:bodyPr>
          <a:lstStyle>
            <a:defPPr>
              <a:defRPr lang="en-US"/>
            </a:defPPr>
            <a:lvl1pPr algn="ctr" eaLnBrk="1" hangingPunct="1">
              <a:defRPr sz="2300" b="1">
                <a:solidFill>
                  <a:schemeClr val="accent1"/>
                </a:solidFill>
                <a:ea typeface="MS PGothic" panose="020B0600070205080204" pitchFamily="34" charset="-128"/>
              </a:defRPr>
            </a:lvl1pPr>
            <a:lvl2pPr marL="742950" indent="-285750">
              <a:defRPr>
                <a:ea typeface="MS PGothic" panose="020B0600070205080204" pitchFamily="34" charset="-128"/>
              </a:defRPr>
            </a:lvl2pPr>
            <a:lvl3pPr marL="1143000" indent="-228600">
              <a:defRPr>
                <a:ea typeface="MS PGothic" panose="020B0600070205080204" pitchFamily="34" charset="-128"/>
              </a:defRPr>
            </a:lvl3pPr>
            <a:lvl4pPr marL="1600200" indent="-228600">
              <a:defRPr>
                <a:ea typeface="MS PGothic" panose="020B0600070205080204" pitchFamily="34" charset="-128"/>
              </a:defRPr>
            </a:lvl4pPr>
            <a:lvl5pPr marL="2057400" indent="-228600">
              <a:defRPr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MS PGothic" panose="020B0600070205080204" pitchFamily="34" charset="-128"/>
              </a:defRPr>
            </a:lvl9pPr>
          </a:lstStyle>
          <a:p>
            <a:r>
              <a:rPr lang="en-US" altLang="zh-CN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1963</a:t>
            </a:r>
          </a:p>
        </p:txBody>
      </p:sp>
      <p:pic>
        <p:nvPicPr>
          <p:cNvPr id="9" name="Picture 18" descr="aie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62" y="1799790"/>
            <a:ext cx="1355124" cy="134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-269179" y="3464831"/>
            <a:ext cx="2376566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AIEE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American Institute 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Electrical 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美国电气工程师学会</a:t>
            </a:r>
          </a:p>
        </p:txBody>
      </p:sp>
      <p:pic>
        <p:nvPicPr>
          <p:cNvPr id="11" name="Picture 17" descr="ir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8082" y="1835053"/>
            <a:ext cx="1828016" cy="13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832978" y="3465204"/>
            <a:ext cx="18684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Aft>
                <a:spcPts val="50"/>
              </a:spcAft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IRE</a:t>
            </a:r>
          </a:p>
          <a:p>
            <a:pPr algn="ctr" eaLnBrk="1" hangingPunct="1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Institute of Radio</a:t>
            </a:r>
            <a:b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Engineers</a:t>
            </a:r>
          </a:p>
          <a:p>
            <a:pPr algn="ctr" eaLnBrk="1" hangingPunct="1"/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无线电工程师学会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62570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+</a:t>
            </a:r>
            <a:endParaRPr lang="zh-CN" altLang="en-US" sz="4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794594" y="2135232"/>
            <a:ext cx="6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=</a:t>
            </a:r>
            <a:endParaRPr lang="zh-CN" altLang="en-US" sz="4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727590" y="3464831"/>
            <a:ext cx="29490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</a:p>
          <a:p>
            <a:pPr algn="ctr"/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nstitute of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lectrical and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lectronics </a:t>
            </a:r>
            <a:r>
              <a:rPr lang="en-US" altLang="zh-CN" sz="11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ngineers </a:t>
            </a:r>
          </a:p>
          <a:p>
            <a:pPr algn="ctr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>
            <a:fillRect/>
          </a:stretch>
        </p:blipFill>
        <p:spPr>
          <a:xfrm>
            <a:off x="5886062" y="2135232"/>
            <a:ext cx="2577150" cy="8030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50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6" name="标题 1"/>
          <p:cNvSpPr>
            <a:spLocks noGrp="1" noChangeArrowheads="1"/>
          </p:cNvSpPr>
          <p:nvPr>
            <p:ph type="title"/>
          </p:nvPr>
        </p:nvSpPr>
        <p:spPr>
          <a:xfrm>
            <a:off x="282270" y="367346"/>
            <a:ext cx="5829300" cy="509588"/>
          </a:xfrm>
        </p:spPr>
        <p:txBody>
          <a:bodyPr/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5380" y="1244600"/>
            <a:ext cx="6358255" cy="31102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3278505" y="569018"/>
            <a:ext cx="2478059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https://ieeeauthorcenter.ieee.org/</a:t>
            </a:r>
            <a:endParaRPr lang="zh-CN" altLang="en-US" sz="1000" dirty="0">
              <a:solidFill>
                <a:srgbClr val="7729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" y="1146175"/>
            <a:ext cx="6501130" cy="3507740"/>
          </a:xfrm>
          <a:prstGeom prst="rect">
            <a:avLst/>
          </a:prstGeom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rcRect r="8557" b="3959"/>
          <a:stretch>
            <a:fillRect/>
          </a:stretch>
        </p:blipFill>
        <p:spPr>
          <a:xfrm>
            <a:off x="969645" y="1115695"/>
            <a:ext cx="7204710" cy="3368675"/>
          </a:xfrm>
          <a:prstGeom prst="rect">
            <a:avLst/>
          </a:prstGeom>
          <a:effectLst/>
        </p:spPr>
      </p:pic>
      <p:sp>
        <p:nvSpPr>
          <p:cNvPr id="8" name="文本框 7"/>
          <p:cNvSpPr txBox="1"/>
          <p:nvPr/>
        </p:nvSpPr>
        <p:spPr>
          <a:xfrm>
            <a:off x="1830070" y="2099945"/>
            <a:ext cx="6638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出版物类型</a:t>
            </a:r>
            <a:r>
              <a:rPr lang="en-US" altLang="zh-CN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出版物</a:t>
            </a:r>
            <a:r>
              <a:rPr lang="en-US" altLang="zh-CN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文章类型</a:t>
            </a:r>
            <a:r>
              <a:rPr lang="en-US" altLang="zh-CN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格式</a:t>
            </a:r>
            <a:r>
              <a:rPr lang="en-US" altLang="zh-CN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b="1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下载模板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标题 1"/>
          <p:cNvSpPr>
            <a:spLocks noGrp="1" noChangeArrowheads="1"/>
          </p:cNvSpPr>
          <p:nvPr>
            <p:ph type="title"/>
          </p:nvPr>
        </p:nvSpPr>
        <p:spPr>
          <a:xfrm>
            <a:off x="762000" y="400050"/>
            <a:ext cx="7772400" cy="578145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请您投稿之前请详细阅读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下步骤</a:t>
            </a:r>
            <a:endParaRPr lang="zh-CN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内容占位符 2"/>
          <p:cNvSpPr>
            <a:spLocks noGrp="1" noChangeArrowheads="1"/>
          </p:cNvSpPr>
          <p:nvPr>
            <p:ph idx="1"/>
          </p:nvPr>
        </p:nvSpPr>
        <p:spPr>
          <a:xfrm>
            <a:off x="868768" y="1412801"/>
            <a:ext cx="7552218" cy="30861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使用文章编写模板（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https://ieeeauthor.wpengine.com/create-your-ieee-article/use-authoring-tools-and-ieee-article-templates/ieee-article-templates/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流览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各期刊主页了解特殊要求。会议文章的规定因会议组织者而异。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提供有多种会议组织者模板。但是，您应浏览会议网站了解特定的指示。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Reference Preparation Assistant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http://refassist.ieee.org/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）检索您的参考文献列表是否符合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00000"/>
              </a:lnSpc>
              <a:buClrTx/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如果英语不是您的母语，您可以考虑第三方英语编辑服务（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https://journals.ieeeauthorcenter.ieee.org/create-your-ieee-journal-article/create-the-text-of-your-article/refining-the-use-of-english-in-your-article/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51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内容占位符 2"/>
          <p:cNvSpPr>
            <a:spLocks noGrp="1" noChangeArrowheads="1"/>
          </p:cNvSpPr>
          <p:nvPr>
            <p:ph idx="1"/>
          </p:nvPr>
        </p:nvSpPr>
        <p:spPr>
          <a:xfrm>
            <a:off x="800544" y="1095152"/>
            <a:ext cx="7620442" cy="37603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按照要求创建您的图表（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https://ieeeauthor.wpengine.com/create-your-ieee-article/create-graphics-for-your-article/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），并使用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Graphics Analyzer (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http://graphicsqc.ieee.org/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检查您的图像图表是否符合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如果需要，请按照要求准备辅助材料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supplementary materials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，例如图像文摘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graphical abstract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视频档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video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多媒体文件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multimedia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或者源代码或数据集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Code/Data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每位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期刊作者都需要申请一个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ORCID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号码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Open Researcher and Contributor ID (ORCID)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确保您的文章符合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出版道德准则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authorship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citation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 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2"/>
              </a:rPr>
              <a:t>data reporting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3"/>
              </a:rPr>
              <a:t>originality of research</a:t>
            </a:r>
            <a:endParaRPr lang="zh-CN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LaTeX Analyzer(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http://latexqc.ieee.org/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检查您的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LaTeX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文檔是否符合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出版物要求</a:t>
            </a:r>
          </a:p>
          <a:p>
            <a:pPr>
              <a:lnSpc>
                <a:spcPct val="110000"/>
              </a:lnSpc>
              <a:buClrTx/>
            </a:pP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IEEE PDF Checker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5"/>
              </a:rPr>
              <a:t>http://www.ieee.org/publications_standards/publications/authors/pdf_checker.html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）检查您的文档是否能在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IEEE </a:t>
            </a:r>
            <a:r>
              <a:rPr lang="en-US" altLang="zh-CN" sz="1350" i="1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Xplore</a:t>
            </a:r>
            <a:r>
              <a:rPr lang="en-US" altLang="zh-CN" sz="135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® Digital Library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里正确显示</a:t>
            </a:r>
          </a:p>
        </p:txBody>
      </p:sp>
      <p:sp>
        <p:nvSpPr>
          <p:cNvPr id="3" name="标题 1"/>
          <p:cNvSpPr>
            <a:spLocks noGrp="1" noChangeArrowheads="1"/>
          </p:cNvSpPr>
          <p:nvPr>
            <p:ph type="title"/>
          </p:nvPr>
        </p:nvSpPr>
        <p:spPr>
          <a:xfrm>
            <a:off x="724565" y="288367"/>
            <a:ext cx="7772400" cy="578145"/>
          </a:xfrm>
        </p:spPr>
        <p:txBody>
          <a:bodyPr/>
          <a:lstStyle/>
          <a:p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请您投稿之前请详细阅读</a:t>
            </a:r>
            <a:r>
              <a:rPr lang="zh-CN" altLang="en-US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zh-CN" sz="28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下步骤</a:t>
            </a:r>
            <a:endParaRPr lang="zh-CN" altLang="en-US" sz="28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3C496-6664-42C4-AF6F-EFA14E869A10}" type="slidenum">
              <a:rPr lang="en-US" altLang="zh-CN" smtClean="0"/>
              <a:t>52</a:t>
            </a:fld>
            <a:endParaRPr lang="en-US" altLang="zh-CN" sz="105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325129-7267-C28B-7F0B-3135DF41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7476" y="996686"/>
            <a:ext cx="7038345" cy="335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15615" y="325895"/>
            <a:ext cx="168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提交稿件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8949" y="916130"/>
            <a:ext cx="7038345" cy="335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53</a:t>
            </a:fld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7284" y="849115"/>
            <a:ext cx="7281674" cy="3574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8BDB19-145E-769B-CA22-D5CDE91F2C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2116" y="849115"/>
            <a:ext cx="7336565" cy="3601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C10D2A2-C216-3298-92D2-378B94EEF1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7284" y="749124"/>
            <a:ext cx="7336563" cy="3601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ABDB6F-B5B3-1A9C-E8D3-52AE5A6DD3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9836" y="822170"/>
            <a:ext cx="7336569" cy="3601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D14B1F-4B84-9A13-DD1A-89A31805C47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9836" y="811314"/>
            <a:ext cx="7413576" cy="3638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321025" y="4591179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54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895" y="316230"/>
            <a:ext cx="1736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评审流程</a:t>
            </a:r>
          </a:p>
        </p:txBody>
      </p:sp>
      <p:sp>
        <p:nvSpPr>
          <p:cNvPr id="2" name="Rectangle 6"/>
          <p:cNvSpPr/>
          <p:nvPr/>
        </p:nvSpPr>
        <p:spPr>
          <a:xfrm>
            <a:off x="982980" y="945515"/>
            <a:ext cx="1567815" cy="394970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Submission</a:t>
            </a:r>
          </a:p>
        </p:txBody>
      </p:sp>
      <p:sp>
        <p:nvSpPr>
          <p:cNvPr id="22" name="Rectangle 7"/>
          <p:cNvSpPr/>
          <p:nvPr/>
        </p:nvSpPr>
        <p:spPr>
          <a:xfrm>
            <a:off x="1235710" y="1548765"/>
            <a:ext cx="1567815" cy="380365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Journal Staff</a:t>
            </a:r>
          </a:p>
        </p:txBody>
      </p:sp>
      <p:sp>
        <p:nvSpPr>
          <p:cNvPr id="23" name="Rectangle 8"/>
          <p:cNvSpPr/>
          <p:nvPr/>
        </p:nvSpPr>
        <p:spPr>
          <a:xfrm>
            <a:off x="1402080" y="2165350"/>
            <a:ext cx="1567815" cy="369570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EIC</a:t>
            </a:r>
            <a:r>
              <a:rPr lang="zh-CN" altLang="en-US" sz="15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主编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12265" y="2753995"/>
            <a:ext cx="1522095" cy="375920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副编辑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31975" y="3348990"/>
            <a:ext cx="1567815" cy="377190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Reviewers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7425" y="4023995"/>
            <a:ext cx="2063750" cy="361315"/>
          </a:xfrm>
          <a:prstGeom prst="rect">
            <a:avLst/>
          </a:prstGeom>
          <a:solidFill>
            <a:srgbClr val="76298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EIC Makes Decision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07482" y="945753"/>
            <a:ext cx="0" cy="3425190"/>
          </a:xfrm>
          <a:prstGeom prst="straightConnector1">
            <a:avLst/>
          </a:prstGeom>
          <a:noFill/>
          <a:ln w="25400" cap="flat" cmpd="sng" algn="ctr">
            <a:solidFill>
              <a:srgbClr val="762A8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ectangle 47"/>
          <p:cNvSpPr/>
          <p:nvPr/>
        </p:nvSpPr>
        <p:spPr>
          <a:xfrm>
            <a:off x="4036060" y="1430655"/>
            <a:ext cx="1540510" cy="3810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Rejection: Topic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030345" y="1922780"/>
            <a:ext cx="1545590" cy="40132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Rejection: Format</a:t>
            </a:r>
          </a:p>
        </p:txBody>
      </p:sp>
      <p:cxnSp>
        <p:nvCxnSpPr>
          <p:cNvPr id="57" name="Elbow Connector 56"/>
          <p:cNvCxnSpPr>
            <a:stCxn id="49" idx="3"/>
            <a:endCxn id="2" idx="3"/>
          </p:cNvCxnSpPr>
          <p:nvPr/>
        </p:nvCxnSpPr>
        <p:spPr>
          <a:xfrm flipH="1" flipV="1">
            <a:off x="2550795" y="1143000"/>
            <a:ext cx="3025140" cy="980440"/>
          </a:xfrm>
          <a:prstGeom prst="bentConnector3">
            <a:avLst>
              <a:gd name="adj1" fmla="val -7872"/>
            </a:avLst>
          </a:prstGeom>
          <a:ln w="25400">
            <a:solidFill>
              <a:srgbClr val="762A82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946015" y="2524125"/>
            <a:ext cx="1906270" cy="325755"/>
          </a:xfrm>
          <a:prstGeom prst="rect">
            <a:avLst/>
          </a:prstGeom>
          <a:solidFill>
            <a:srgbClr val="E7C6ED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A–(Pu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blish Unaltered) </a:t>
            </a:r>
            <a:endParaRPr lang="en-US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946015" y="3500755"/>
            <a:ext cx="3244215" cy="339090"/>
          </a:xfrm>
          <a:prstGeom prst="rect">
            <a:avLst/>
          </a:prstGeom>
          <a:solidFill>
            <a:srgbClr val="B455C9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R1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–(Review Again After Resubmission) </a:t>
            </a:r>
            <a:endParaRPr lang="en-US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946015" y="4539615"/>
            <a:ext cx="2281555" cy="32512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altLang="zh-CN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R3–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(Reject)-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不鼓励重新投稿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5" name="Elbow Connector 74"/>
          <p:cNvCxnSpPr/>
          <p:nvPr/>
        </p:nvCxnSpPr>
        <p:spPr>
          <a:xfrm rot="10800000" flipV="1">
            <a:off x="2550160" y="1143000"/>
            <a:ext cx="6265545" cy="3175"/>
          </a:xfrm>
          <a:prstGeom prst="bentConnector2">
            <a:avLst/>
          </a:prstGeom>
          <a:ln w="25400">
            <a:solidFill>
              <a:srgbClr val="762A82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23" idx="3"/>
            <a:endCxn id="49" idx="1"/>
          </p:cNvCxnSpPr>
          <p:nvPr/>
        </p:nvCxnSpPr>
        <p:spPr>
          <a:xfrm flipV="1">
            <a:off x="2969895" y="2123440"/>
            <a:ext cx="1060450" cy="226695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23" idx="3"/>
            <a:endCxn id="48" idx="1"/>
          </p:cNvCxnSpPr>
          <p:nvPr/>
        </p:nvCxnSpPr>
        <p:spPr>
          <a:xfrm flipV="1">
            <a:off x="2969895" y="1621155"/>
            <a:ext cx="1066165" cy="728980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59"/>
          <p:cNvSpPr/>
          <p:nvPr/>
        </p:nvSpPr>
        <p:spPr>
          <a:xfrm>
            <a:off x="4946015" y="3013075"/>
            <a:ext cx="3664585" cy="324485"/>
          </a:xfrm>
          <a:prstGeom prst="rect">
            <a:avLst/>
          </a:prstGeom>
          <a:solidFill>
            <a:srgbClr val="CC86D9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AQ–(P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ublish with Minor, Required Changes) </a:t>
            </a:r>
            <a:endParaRPr lang="en-US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67"/>
          <p:cNvSpPr/>
          <p:nvPr/>
        </p:nvSpPr>
        <p:spPr>
          <a:xfrm>
            <a:off x="4946015" y="4023995"/>
            <a:ext cx="2884170" cy="33147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342900">
              <a:lnSpc>
                <a:spcPct val="80000"/>
              </a:lnSpc>
              <a:buClr>
                <a:schemeClr val="bg2"/>
              </a:buClr>
              <a:buSzPct val="80000"/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R2–(Reject)-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鼓励重新投稿其他出版物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 flipV="1">
            <a:off x="8815705" y="1143000"/>
            <a:ext cx="635" cy="2527300"/>
          </a:xfrm>
          <a:prstGeom prst="line">
            <a:avLst/>
          </a:prstGeom>
          <a:ln w="19050">
            <a:solidFill>
              <a:srgbClr val="762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29" idx="3"/>
            <a:endCxn id="67" idx="1"/>
          </p:cNvCxnSpPr>
          <p:nvPr/>
        </p:nvCxnSpPr>
        <p:spPr>
          <a:xfrm>
            <a:off x="3399790" y="3537585"/>
            <a:ext cx="1546225" cy="132715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9" idx="3"/>
            <a:endCxn id="60" idx="1"/>
          </p:cNvCxnSpPr>
          <p:nvPr/>
        </p:nvCxnSpPr>
        <p:spPr>
          <a:xfrm flipV="1">
            <a:off x="3399790" y="2687320"/>
            <a:ext cx="1546225" cy="850265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67" idx="3"/>
          </p:cNvCxnSpPr>
          <p:nvPr/>
        </p:nvCxnSpPr>
        <p:spPr>
          <a:xfrm>
            <a:off x="8190230" y="3670300"/>
            <a:ext cx="625475" cy="0"/>
          </a:xfrm>
          <a:prstGeom prst="line">
            <a:avLst/>
          </a:prstGeom>
          <a:ln w="19050">
            <a:solidFill>
              <a:srgbClr val="762A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endCxn id="26" idx="1"/>
          </p:cNvCxnSpPr>
          <p:nvPr/>
        </p:nvCxnSpPr>
        <p:spPr>
          <a:xfrm flipV="1">
            <a:off x="3493135" y="3175635"/>
            <a:ext cx="1452880" cy="361950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>
            <a:stCxn id="29" idx="3"/>
            <a:endCxn id="27" idx="1"/>
          </p:cNvCxnSpPr>
          <p:nvPr/>
        </p:nvCxnSpPr>
        <p:spPr>
          <a:xfrm>
            <a:off x="3399790" y="3537585"/>
            <a:ext cx="1546225" cy="652145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3399790" y="3529965"/>
            <a:ext cx="1546225" cy="1164590"/>
          </a:xfrm>
          <a:prstGeom prst="straightConnector1">
            <a:avLst/>
          </a:prstGeom>
          <a:ln w="19050">
            <a:solidFill>
              <a:srgbClr val="762A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2" y="1897183"/>
            <a:ext cx="8839200" cy="702566"/>
          </a:xfrm>
        </p:spPr>
        <p:txBody>
          <a:bodyPr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善用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衔接学业与职业发展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/>
          <p:nvPr/>
        </p:nvSpPr>
        <p:spPr>
          <a:xfrm>
            <a:off x="282291" y="365527"/>
            <a:ext cx="346710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中国地区学生分会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81548" y="972368"/>
            <a:ext cx="577221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2000"/>
              </a:spcBef>
              <a:buBlip>
                <a:blip r:embed="rId2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SzPct val="100000"/>
              <a:buBlip>
                <a:blip r:embed="rId3"/>
              </a:buBlip>
              <a:defRPr sz="24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3"/>
              </a:buBlip>
              <a:defRPr sz="2000">
                <a:solidFill>
                  <a:schemeClr val="bg2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截止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月，目前，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在全球拥有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3600+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个学生分会；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中国学生分会的数目已达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70+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个；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82290" y="4227312"/>
            <a:ext cx="2430197" cy="70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申请加入流程图：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点击这里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其他更多信息：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点击这里</a:t>
            </a:r>
            <a:endParaRPr lang="en-US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56</a:t>
            </a:fld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71C94D-4983-2F12-B88D-808B2F83C3BA}"/>
              </a:ext>
            </a:extLst>
          </p:cNvPr>
          <p:cNvSpPr txBox="1"/>
          <p:nvPr/>
        </p:nvSpPr>
        <p:spPr>
          <a:xfrm>
            <a:off x="4114800" y="211606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7764897-4B6B-83C8-CABE-B678F76B4E60}"/>
              </a:ext>
            </a:extLst>
          </p:cNvPr>
          <p:cNvSpPr txBox="1"/>
          <p:nvPr/>
        </p:nvSpPr>
        <p:spPr>
          <a:xfrm>
            <a:off x="198072" y="1595636"/>
            <a:ext cx="8856915" cy="27084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numCol="5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东南大学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浙江大学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西安交通大学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华北电力大学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北京邮电大学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西安电子科技大学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华中科技大学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复旦大学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天津大学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北航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西北工业大学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主校区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华南理工大学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山东大学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武汉大学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重庆大学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香港中文大学（深圳）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北方工业大学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深圳技术大学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中国科学技术大学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深圳大学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中山大学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广州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湖南大学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华东师范大学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哈尔滨工业大学深圳研究生院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南方科技大学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清华大学深圳国际研究生院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同济大学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合肥工业大学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西南交通大学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华北电力大学 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保定校区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福州大学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北京大学深圳研究生院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郑州大学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中国矿业大学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广东工业大学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上海电力大学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南京航空航天大学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西交利物浦大学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中国科学院长春光学精密机械与物理研究所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海南大学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西湖大学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北京化工大学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江苏大学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中国科学院深圳先进技术研究院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长春理工大学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南京师范大学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云南大学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广州南方学院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河北大学</a:t>
            </a:r>
            <a:endParaRPr lang="zh-CN" altLang="en-US" sz="1000" i="0" dirty="0">
              <a:effectLst/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上海交通大学密西根学院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济南大学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中国电力科学研究院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纽约理工大学南京分校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班戈学院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中国科学院西安光学精密机械研究所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上海科技大学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四川大学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杭州电子科技大学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中国农业大学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中国科学院上海技术物理研究所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西南石油大学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北京科技大学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i="0" dirty="0">
                <a:effectLst/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中南民族大学</a:t>
            </a:r>
            <a:endParaRPr lang="en-US" altLang="zh-CN" sz="1000" i="0" dirty="0">
              <a:effectLst/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000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燕山大学</a:t>
            </a:r>
            <a:endParaRPr lang="zh-CN" altLang="en-US" sz="1000" i="0" dirty="0">
              <a:effectLst/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/>
          <p:cNvSpPr txBox="1"/>
          <p:nvPr/>
        </p:nvSpPr>
        <p:spPr>
          <a:xfrm>
            <a:off x="409290" y="360249"/>
            <a:ext cx="1952910" cy="668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相关活动</a:t>
            </a:r>
            <a:endParaRPr lang="en-US" altLang="zh-CN" sz="28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865" y="1093560"/>
            <a:ext cx="2978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技术讲座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社交活动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08735" y="1074431"/>
            <a:ext cx="22617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企业参观</a:t>
            </a:r>
          </a:p>
        </p:txBody>
      </p:sp>
      <p:sp>
        <p:nvSpPr>
          <p:cNvPr id="7" name="Rectangle 3"/>
          <p:cNvSpPr txBox="1"/>
          <p:nvPr/>
        </p:nvSpPr>
        <p:spPr bwMode="auto">
          <a:xfrm>
            <a:off x="3978099" y="1701315"/>
            <a:ext cx="2204752" cy="310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Intel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中兴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华为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电信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中关村软件园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腾讯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zh-CN" altLang="en-US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大疆</a:t>
            </a: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16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Clr>
                <a:srgbClr val="595959"/>
              </a:buClr>
              <a:buFontTx/>
              <a:buNone/>
            </a:pPr>
            <a:endParaRPr lang="en-US" altLang="zh-CN" sz="14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Clr>
                <a:srgbClr val="595959"/>
              </a:buClr>
            </a:pPr>
            <a:endParaRPr lang="en-US" altLang="zh-CN" sz="16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944">
            <a:off x="677333" y="1508440"/>
            <a:ext cx="2567080" cy="181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4154"/>
          <a:stretch>
            <a:fillRect/>
          </a:stretch>
        </p:blipFill>
        <p:spPr>
          <a:xfrm>
            <a:off x="736040" y="3230207"/>
            <a:ext cx="2426261" cy="1577782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51" y="1693028"/>
            <a:ext cx="2101811" cy="144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 descr="DSC_00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52" y="3136978"/>
            <a:ext cx="2101810" cy="140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58</a:t>
            </a:fld>
            <a:endParaRPr lang="en-US">
              <a:solidFill>
                <a:srgbClr val="6B1F73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90525" y="427990"/>
            <a:ext cx="4746625" cy="570230"/>
          </a:xfrm>
        </p:spPr>
        <p:txBody>
          <a:bodyPr>
            <a:noAutofit/>
          </a:bodyPr>
          <a:lstStyle/>
          <a:p>
            <a:r>
              <a:rPr sz="28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800" dirty="0">
                <a:solidFill>
                  <a:srgbClr val="76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sz="2800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编程大赛</a:t>
            </a:r>
          </a:p>
        </p:txBody>
      </p:sp>
      <p:sp>
        <p:nvSpPr>
          <p:cNvPr id="111620" name="矩形 13"/>
          <p:cNvSpPr>
            <a:spLocks noChangeArrowheads="1"/>
          </p:cNvSpPr>
          <p:nvPr/>
        </p:nvSpPr>
        <p:spPr bwMode="auto">
          <a:xfrm>
            <a:off x="781685" y="1477010"/>
            <a:ext cx="3551555" cy="283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同学们以小组为单位参加，团队合作，</a:t>
            </a:r>
            <a:r>
              <a:rPr lang="en-US" altLang="zh-CN" sz="12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2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内完成一系列程序设计的问题。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获奖团队将获得：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一次全球任何地方的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600" dirty="0">
              <a:solidFill>
                <a:srgbClr val="7729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b="1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1400" b="1" dirty="0">
              <a:solidFill>
                <a:srgbClr val="7729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http:/</a:t>
            </a:r>
            <a:r>
              <a:rPr lang="en-US" altLang="zh-CN" sz="1400" u="sng" dirty="0">
                <a:solidFill>
                  <a:srgbClr val="77298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/www.ieee</a:t>
            </a:r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.org/xtreme</a:t>
            </a:r>
            <a:endParaRPr lang="en-US" altLang="zh-CN" sz="1400" b="1" u="sng" dirty="0">
              <a:latin typeface="微软雅黑" panose="020B0503020204020204" pitchFamily="34" charset="-122"/>
              <a:ea typeface="微软雅黑" panose="020B0503020204020204" pitchFamily="34" charset="-122"/>
              <a:hlinkClick r:id="rId3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80" y="1143000"/>
            <a:ext cx="4168775" cy="28575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055" y="431800"/>
            <a:ext cx="1910080" cy="55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itle 1"/>
          <p:cNvSpPr>
            <a:spLocks noGrp="1"/>
          </p:cNvSpPr>
          <p:nvPr>
            <p:ph type="title"/>
          </p:nvPr>
        </p:nvSpPr>
        <p:spPr>
          <a:xfrm>
            <a:off x="299085" y="484505"/>
            <a:ext cx="6196965" cy="596265"/>
          </a:xfrm>
        </p:spPr>
        <p:txBody>
          <a:bodyPr/>
          <a:lstStyle/>
          <a:p>
            <a:pPr eaLnBrk="1" hangingPunct="1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求职网站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https://jobs.ieee.org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6" y="1343009"/>
            <a:ext cx="3606647" cy="302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38" y="1671235"/>
            <a:ext cx="4935776" cy="2695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右箭头 3"/>
          <p:cNvSpPr/>
          <p:nvPr/>
        </p:nvSpPr>
        <p:spPr>
          <a:xfrm>
            <a:off x="3653517" y="2612775"/>
            <a:ext cx="4327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BB2550-B1B0-4EED-BEBD-07AB1235616C}" type="slidenum">
              <a:rPr lang="en-US" altLang="zh-CN" smtClean="0"/>
              <a:t>59</a:t>
            </a:fld>
            <a:endParaRPr lang="en-US" alt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5889" y="308828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768949" y="1043733"/>
            <a:ext cx="7225516" cy="10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46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3" y="1723834"/>
            <a:ext cx="6219971" cy="293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816630" y="2434379"/>
            <a:ext cx="1592511" cy="655079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85908" y="3501812"/>
            <a:ext cx="2909196" cy="130078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250940" y="3411220"/>
            <a:ext cx="1991995" cy="70088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个地方分会</a:t>
            </a:r>
            <a:endParaRPr lang="en-US" altLang="zh-CN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个学生分会</a:t>
            </a:r>
            <a:endParaRPr lang="en-US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BB2550-B1B0-4EED-BEBD-07AB1235616C}" type="slidenum">
              <a:rPr lang="en-US" altLang="zh-CN" smtClean="0"/>
              <a:t>60</a:t>
            </a:fld>
            <a:endParaRPr lang="en-US" altLang="zh-CN"/>
          </a:p>
        </p:txBody>
      </p:sp>
      <p:sp>
        <p:nvSpPr>
          <p:cNvPr id="74755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58523" y="1849505"/>
            <a:ext cx="3726180" cy="752475"/>
          </a:xfrm>
        </p:spPr>
        <p:txBody>
          <a:bodyPr/>
          <a:lstStyle/>
          <a:p>
            <a:pPr algn="ctr"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扫码注册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MOOC </a:t>
            </a:r>
            <a:b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春季课程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80D5E9-0436-0BCD-867D-E0FE27635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9" b="35147"/>
          <a:stretch>
            <a:fillRect/>
          </a:stretch>
        </p:blipFill>
        <p:spPr>
          <a:xfrm>
            <a:off x="4438759" y="423714"/>
            <a:ext cx="4496133" cy="129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03DEFE9-5D75-D4CA-9439-2080210CB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12" y="348225"/>
            <a:ext cx="3242641" cy="4447050"/>
          </a:xfrm>
          <a:prstGeom prst="rect">
            <a:avLst/>
          </a:prstGeom>
        </p:spPr>
      </p:pic>
      <p:pic>
        <p:nvPicPr>
          <p:cNvPr id="2" name="图片 1" descr="QR 代码&#10;&#10;AI 生成的内容可能不正确。">
            <a:extLst>
              <a:ext uri="{FF2B5EF4-FFF2-40B4-BE49-F238E27FC236}">
                <a16:creationId xmlns:a16="http://schemas.microsoft.com/office/drawing/2014/main" id="{78889DB1-2AEA-0581-D31E-A3C8C0C06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08" y="2819182"/>
            <a:ext cx="2000819" cy="200081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57322" y="912737"/>
            <a:ext cx="2323679" cy="759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           </a:t>
            </a:r>
            <a:r>
              <a:rPr lang="en-US" altLang="zh-CN" sz="16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IEEEXplore</a:t>
            </a:r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08" y="17335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9220" y="1679793"/>
            <a:ext cx="1796752" cy="178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9"/>
          <p:cNvCxnSpPr>
            <a:cxnSpLocks noChangeShapeType="1"/>
          </p:cNvCxnSpPr>
          <p:nvPr/>
        </p:nvCxnSpPr>
        <p:spPr bwMode="auto">
          <a:xfrm rot="10800000">
            <a:off x="967036" y="1679794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cxnSp>
      <p:sp>
        <p:nvSpPr>
          <p:cNvPr id="8" name="文本框 7"/>
          <p:cNvSpPr txBox="1"/>
          <p:nvPr/>
        </p:nvSpPr>
        <p:spPr>
          <a:xfrm>
            <a:off x="967036" y="3812423"/>
            <a:ext cx="6862328" cy="3139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如有使用问题，请联系</a:t>
            </a:r>
            <a:r>
              <a:rPr lang="en-US" altLang="zh-CN" sz="1600" b="1" dirty="0" err="1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r>
              <a:rPr lang="en-US" altLang="zh-CN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4"/>
              </a:rPr>
              <a:t>iel@igroup.com.cn</a:t>
            </a:r>
            <a:endParaRPr lang="zh-CN" altLang="en-US" sz="1600" b="1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61</a:t>
            </a:fld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0C33878-467E-AFD3-1B90-E58B490D0159}"/>
              </a:ext>
            </a:extLst>
          </p:cNvPr>
          <p:cNvSpPr txBox="1">
            <a:spLocks noChangeArrowheads="1"/>
          </p:cNvSpPr>
          <p:nvPr/>
        </p:nvSpPr>
        <p:spPr>
          <a:xfrm>
            <a:off x="4963000" y="856922"/>
            <a:ext cx="2186987" cy="7590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 </a:t>
            </a:r>
            <a:r>
              <a:rPr lang="en-US" altLang="zh-CN" sz="16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162695505</a:t>
            </a:r>
            <a:br>
              <a:rPr lang="en-US" altLang="zh-CN" sz="20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0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6B1F7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62</a:t>
            </a:fld>
            <a:endParaRPr lang="en-US" dirty="0">
              <a:solidFill>
                <a:srgbClr val="6B1F73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04537" y="2162473"/>
            <a:ext cx="496855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5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r>
              <a:rPr lang="zh-CN" altLang="en-US" sz="5400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433469" y="442346"/>
            <a:ext cx="4195487" cy="41106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Aerospace and Electronic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Antennas and Propagation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Broadcast Technology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Circuits and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Communications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Computational Intelligence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Computer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Consumer Electronics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Control Systems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Dielectrics and Electrical Insulation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Education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 Devices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Electronics Packaging Society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Electromagnetic Compatibility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Engineering in Medicine and Biology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Geoscience and Remote Sensing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Industrial Electronics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Industry Applications Society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Information Theory Society</a:t>
            </a:r>
          </a:p>
          <a:p>
            <a:pPr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Instrumentation and Measurement </a:t>
            </a:r>
            <a:r>
              <a:rPr lang="en-US" altLang="zh-CN" sz="11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Society</a:t>
            </a:r>
            <a:br>
              <a:rPr lang="en-US" altLang="zh-CN" sz="1200" dirty="0"/>
            </a:br>
            <a:endParaRPr lang="zh-CN" altLang="en-US" sz="1200" dirty="0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628956" y="397540"/>
            <a:ext cx="4323658" cy="42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Intelligent Transportation Systems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Magnetics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Microwave Theory and Techniques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Nuclear and Plasma Sciences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Oceanic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Photonics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Electronics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Power &amp; Energy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Product Safety Engineering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Professional Communication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Reliability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Robotics and Automation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Signal Processing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Society on Social Implications of Technology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Solid-State Circuits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Systems, Man, and Cybernetics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Technology and Engineering Management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Ultrasonics, Ferroelectrics, and Frequency Control Society</a:t>
            </a:r>
          </a:p>
          <a:p>
            <a:pPr>
              <a:lnSpc>
                <a:spcPct val="100000"/>
              </a:lnSpc>
              <a:buClr>
                <a:srgbClr val="808080"/>
              </a:buClr>
              <a:buSzTx/>
              <a:buFont typeface="Arial" panose="020B0604020202020204" pitchFamily="34" charset="0"/>
              <a:buChar char="•"/>
            </a:pP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Vehicular Technology Society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BB01C51-3087-88EF-48D5-EA9D01D26EE9}"/>
              </a:ext>
            </a:extLst>
          </p:cNvPr>
          <p:cNvGrpSpPr/>
          <p:nvPr/>
        </p:nvGrpSpPr>
        <p:grpSpPr>
          <a:xfrm>
            <a:off x="1974246" y="1723761"/>
            <a:ext cx="6725176" cy="2016136"/>
            <a:chOff x="1974246" y="1723761"/>
            <a:chExt cx="6725176" cy="2016136"/>
          </a:xfrm>
        </p:grpSpPr>
        <p:sp>
          <p:nvSpPr>
            <p:cNvPr id="7" name="圆角矩形 7"/>
            <p:cNvSpPr/>
            <p:nvPr/>
          </p:nvSpPr>
          <p:spPr bwMode="auto">
            <a:xfrm>
              <a:off x="1974246" y="1723761"/>
              <a:ext cx="5309420" cy="1503031"/>
            </a:xfrm>
            <a:prstGeom prst="roundRect">
              <a:avLst/>
            </a:prstGeom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8" name="标题 3"/>
            <p:cNvSpPr txBox="1">
              <a:spLocks noChangeArrowheads="1"/>
            </p:cNvSpPr>
            <p:nvPr/>
          </p:nvSpPr>
          <p:spPr bwMode="auto">
            <a:xfrm>
              <a:off x="2422364" y="1862974"/>
              <a:ext cx="5257800" cy="124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36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9" name="标题 3"/>
            <p:cNvSpPr txBox="1"/>
            <p:nvPr/>
          </p:nvSpPr>
          <p:spPr bwMode="auto">
            <a:xfrm>
              <a:off x="3975022" y="2497679"/>
              <a:ext cx="4724400" cy="124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zh-CN" sz="3600" kern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IEEE Societies</a:t>
              </a:r>
              <a:endParaRPr lang="zh-CN" altLang="en-US" sz="3600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889" y="308828"/>
            <a:ext cx="3793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2789" y="955159"/>
            <a:ext cx="8153400" cy="41614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363382" y="1391602"/>
            <a:ext cx="2467372" cy="263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Imaging</a:t>
            </a: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4715334" y="1044001"/>
            <a:ext cx="2939037" cy="297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 more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"/>
          <a:stretch>
            <a:fillRect/>
          </a:stretch>
        </p:blipFill>
        <p:spPr bwMode="auto">
          <a:xfrm>
            <a:off x="6454035" y="4038930"/>
            <a:ext cx="766152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3" y="4017123"/>
            <a:ext cx="82172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6"/>
          <a:stretch>
            <a:fillRect/>
          </a:stretch>
        </p:blipFill>
        <p:spPr bwMode="auto">
          <a:xfrm>
            <a:off x="4331794" y="4027934"/>
            <a:ext cx="724867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91" y="4017123"/>
            <a:ext cx="753449" cy="92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>
            <a:fillRect/>
          </a:stretch>
        </p:blipFill>
        <p:spPr bwMode="auto">
          <a:xfrm>
            <a:off x="5331015" y="4026169"/>
            <a:ext cx="807437" cy="92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5" y="4027934"/>
            <a:ext cx="851897" cy="9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灯片编号占位符 15"/>
          <p:cNvSpPr txBox="1"/>
          <p:nvPr/>
        </p:nvSpPr>
        <p:spPr>
          <a:xfrm>
            <a:off x="245175" y="4780985"/>
            <a:ext cx="529935" cy="1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t>8</a:t>
            </a:fld>
            <a:endParaRPr lang="en-US" altLang="zh-CN" sz="1400"/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978089" y="1534251"/>
            <a:ext cx="7162800" cy="2414084"/>
            <a:chOff x="1143000" y="2667001"/>
            <a:chExt cx="7162800" cy="2413374"/>
          </a:xfrm>
        </p:grpSpPr>
        <p:sp>
          <p:nvSpPr>
            <p:cNvPr id="16" name="圆角矩形 15"/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  <a:ln>
              <a:solidFill>
                <a:srgbClr val="6B1F7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2"/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18" name="矩形 13"/>
            <p:cNvPicPr>
              <a:picLocks noChangeArrowheads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613" y="3556823"/>
              <a:ext cx="1625600" cy="152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3FA20-9FB1-2F06-F99B-4EC5E346F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AA3724D-2FE2-767F-50E8-04E1B53220B4}"/>
              </a:ext>
            </a:extLst>
          </p:cNvPr>
          <p:cNvSpPr txBox="1"/>
          <p:nvPr/>
        </p:nvSpPr>
        <p:spPr>
          <a:xfrm>
            <a:off x="215265" y="480695"/>
            <a:ext cx="3850005" cy="50292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defTabSz="914400"/>
            <a:r>
              <a:rPr 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en-US" altLang="zh-CN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Xplore</a:t>
            </a:r>
            <a:r>
              <a:rPr lang="zh-CN" altLang="en-US" sz="2800" b="1" dirty="0">
                <a:solidFill>
                  <a:srgbClr val="6B1F7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平台访问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8574BC-C91A-90C3-8F95-6D9285F41CE4}"/>
              </a:ext>
            </a:extLst>
          </p:cNvPr>
          <p:cNvSpPr txBox="1"/>
          <p:nvPr/>
        </p:nvSpPr>
        <p:spPr>
          <a:xfrm>
            <a:off x="3808095" y="676910"/>
            <a:ext cx="4982326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IEEE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所有文献均上载到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IEEE Xplore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平台：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  <a:hlinkClick r:id="rId4"/>
              </a:rPr>
              <a:t>https://ieeexplore.ieee.org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C8F1105-15A9-7ABD-A6F4-DD6538B792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24835" y="4646424"/>
            <a:ext cx="486659" cy="273844"/>
          </a:xfrm>
        </p:spPr>
        <p:txBody>
          <a:bodyPr/>
          <a:lstStyle/>
          <a:p>
            <a:fld id="{3DD97BEB-BAEF-0344-9D5C-EC73E478698A}" type="slidenum">
              <a:rPr lang="en-US" smtClean="0">
                <a:solidFill>
                  <a:srgbClr val="6B1F73"/>
                </a:solidFill>
              </a:rPr>
              <a:t>9</a:t>
            </a:fld>
            <a:endParaRPr lang="en-US">
              <a:solidFill>
                <a:srgbClr val="6B1F73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CFB971-07E4-B5EA-E73C-869FBD21C3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8882" y="1023487"/>
            <a:ext cx="6606235" cy="320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02C654-B8E0-E24B-E435-25B9C6E796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l="2704" t="83941" r="877" b="2787"/>
          <a:stretch>
            <a:fillRect/>
          </a:stretch>
        </p:blipFill>
        <p:spPr>
          <a:xfrm>
            <a:off x="324835" y="4345307"/>
            <a:ext cx="8307705" cy="45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687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JjOTQxYzhjODMyMDAzZmE0MDJkMWFkNmJlNDkwYT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36,&quot;width&quot;:1352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06,&quot;width&quot;:334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95,&quot;width&quot;:337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22,&quot;width&quot;:338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09,&quot;width&quot;:2540}"/>
</p:tagLst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1008</TotalTime>
  <Words>2240</Words>
  <Application>Microsoft Office PowerPoint</Application>
  <PresentationFormat>全屏显示(16:9)</PresentationFormat>
  <Paragraphs>444</Paragraphs>
  <Slides>62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72" baseType="lpstr">
      <vt:lpstr>LucidaGrande</vt:lpstr>
      <vt:lpstr>等线</vt:lpstr>
      <vt:lpstr>黑体</vt:lpstr>
      <vt:lpstr>微软雅黑</vt:lpstr>
      <vt:lpstr>Arial</vt:lpstr>
      <vt:lpstr>Calibri</vt:lpstr>
      <vt:lpstr>Courier New</vt:lpstr>
      <vt:lpstr>Verdana</vt:lpstr>
      <vt:lpstr>Wingdings</vt:lpstr>
      <vt:lpstr>Theme 1</vt:lpstr>
      <vt:lpstr>IEEE高质量科技资源 助力高效科研创新</vt:lpstr>
      <vt:lpstr>Content</vt:lpstr>
      <vt:lpstr>IEEE Xplore——您身边的顶尖科技资源库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多种方法助力高效检索科研文献</vt:lpstr>
      <vt:lpstr>PowerPoint 演示文稿</vt:lpstr>
      <vt:lpstr>一框式检索核心技术</vt:lpstr>
      <vt:lpstr>AI驱动的文献挖掘-利用deepseek构建检索词库</vt:lpstr>
      <vt:lpstr>AI驱动的文献挖掘-利用deepseek构建检索式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IEEE投稿攻略，攻克投稿壁垒</vt:lpstr>
      <vt:lpstr>PowerPoint 演示文稿</vt:lpstr>
      <vt:lpstr>有意向期刊投稿-学术期刊/技术杂志</vt:lpstr>
      <vt:lpstr>有意向期刊投稿-学术期刊/技术杂志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作者中心与作者工具</vt:lpstr>
      <vt:lpstr>请您投稿之前请详细阅读以下步骤</vt:lpstr>
      <vt:lpstr>请您投稿之前请详细阅读以下步骤</vt:lpstr>
      <vt:lpstr>PowerPoint 演示文稿</vt:lpstr>
      <vt:lpstr>PowerPoint 演示文稿</vt:lpstr>
      <vt:lpstr>善用IEEE衔接学业与职业发展</vt:lpstr>
      <vt:lpstr>PowerPoint 演示文稿</vt:lpstr>
      <vt:lpstr>PowerPoint 演示文稿</vt:lpstr>
      <vt:lpstr>IEEE 国际编程大赛</vt:lpstr>
      <vt:lpstr>IEEE求职网站  https://jobs.ieee.org</vt:lpstr>
      <vt:lpstr>扫码注册 IEEE Xplore MOOC  2025 春季课程 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Olivia Chen</cp:lastModifiedBy>
  <cp:revision>423</cp:revision>
  <dcterms:created xsi:type="dcterms:W3CDTF">2016-10-24T19:40:00Z</dcterms:created>
  <dcterms:modified xsi:type="dcterms:W3CDTF">2025-03-27T04:56:27Z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FF87389AE5A44E18BE0C5FDB1C9AFC0A_13</vt:lpwstr>
  </property>
  <property fmtid="{D5CDD505-2E9C-101B-9397-08002B2CF9AE}" pid="3" name="KSOProductBuildVer">
    <vt:lpwstr>2052-12.1.0.15374</vt:lpwstr>
  </property>
</Properties>
</file>